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45">
  <p:sldMasterIdLst>
    <p:sldMasterId id="2147483648" r:id="rId1"/>
  </p:sldMasterIdLst>
  <p:notesMasterIdLst>
    <p:notesMasterId r:id="rId75"/>
  </p:notesMasterIdLst>
  <p:handoutMasterIdLst>
    <p:handoutMasterId r:id="rId76"/>
  </p:handoutMasterIdLst>
  <p:sldIdLst>
    <p:sldId id="256" r:id="rId2"/>
    <p:sldId id="258" r:id="rId3"/>
    <p:sldId id="277" r:id="rId4"/>
    <p:sldId id="280" r:id="rId5"/>
    <p:sldId id="281" r:id="rId6"/>
    <p:sldId id="282" r:id="rId7"/>
    <p:sldId id="283" r:id="rId8"/>
    <p:sldId id="284" r:id="rId9"/>
    <p:sldId id="285" r:id="rId10"/>
    <p:sldId id="291" r:id="rId11"/>
    <p:sldId id="300" r:id="rId12"/>
    <p:sldId id="303" r:id="rId13"/>
    <p:sldId id="302" r:id="rId14"/>
    <p:sldId id="301" r:id="rId15"/>
    <p:sldId id="304" r:id="rId16"/>
    <p:sldId id="308" r:id="rId17"/>
    <p:sldId id="307" r:id="rId18"/>
    <p:sldId id="306" r:id="rId19"/>
    <p:sldId id="305" r:id="rId20"/>
    <p:sldId id="309" r:id="rId21"/>
    <p:sldId id="310" r:id="rId22"/>
    <p:sldId id="311" r:id="rId23"/>
    <p:sldId id="312" r:id="rId24"/>
    <p:sldId id="314" r:id="rId25"/>
    <p:sldId id="315" r:id="rId26"/>
    <p:sldId id="319" r:id="rId27"/>
    <p:sldId id="318" r:id="rId28"/>
    <p:sldId id="317" r:id="rId29"/>
    <p:sldId id="313" r:id="rId30"/>
    <p:sldId id="316" r:id="rId31"/>
    <p:sldId id="325" r:id="rId32"/>
    <p:sldId id="324" r:id="rId33"/>
    <p:sldId id="323" r:id="rId34"/>
    <p:sldId id="321" r:id="rId35"/>
    <p:sldId id="320" r:id="rId36"/>
    <p:sldId id="332" r:id="rId37"/>
    <p:sldId id="331" r:id="rId38"/>
    <p:sldId id="330" r:id="rId39"/>
    <p:sldId id="329" r:id="rId40"/>
    <p:sldId id="328" r:id="rId41"/>
    <p:sldId id="327" r:id="rId42"/>
    <p:sldId id="326" r:id="rId43"/>
    <p:sldId id="334" r:id="rId44"/>
    <p:sldId id="337" r:id="rId45"/>
    <p:sldId id="335" r:id="rId46"/>
    <p:sldId id="336" r:id="rId47"/>
    <p:sldId id="333" r:id="rId48"/>
    <p:sldId id="342" r:id="rId49"/>
    <p:sldId id="339" r:id="rId50"/>
    <p:sldId id="341" r:id="rId51"/>
    <p:sldId id="340" r:id="rId52"/>
    <p:sldId id="338" r:id="rId53"/>
    <p:sldId id="343" r:id="rId54"/>
    <p:sldId id="345" r:id="rId55"/>
    <p:sldId id="344" r:id="rId56"/>
    <p:sldId id="346" r:id="rId57"/>
    <p:sldId id="351" r:id="rId58"/>
    <p:sldId id="348" r:id="rId59"/>
    <p:sldId id="349" r:id="rId60"/>
    <p:sldId id="347" r:id="rId61"/>
    <p:sldId id="350" r:id="rId62"/>
    <p:sldId id="354" r:id="rId63"/>
    <p:sldId id="353" r:id="rId64"/>
    <p:sldId id="352" r:id="rId65"/>
    <p:sldId id="355" r:id="rId66"/>
    <p:sldId id="357" r:id="rId67"/>
    <p:sldId id="356" r:id="rId68"/>
    <p:sldId id="358" r:id="rId69"/>
    <p:sldId id="360" r:id="rId70"/>
    <p:sldId id="359" r:id="rId71"/>
    <p:sldId id="361" r:id="rId72"/>
    <p:sldId id="362" r:id="rId73"/>
    <p:sldId id="363"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66050D5-6199-4E72-884E-8D52ADE769AF}">
          <p14:sldIdLst>
            <p14:sldId id="256"/>
          </p14:sldIdLst>
        </p14:section>
        <p14:section name="Untitled Section" id="{CC3371DC-50E9-42EA-96F3-E451DCE25B81}">
          <p14:sldIdLst>
            <p14:sldId id="258"/>
            <p14:sldId id="277"/>
            <p14:sldId id="280"/>
            <p14:sldId id="281"/>
            <p14:sldId id="282"/>
            <p14:sldId id="283"/>
            <p14:sldId id="284"/>
            <p14:sldId id="285"/>
            <p14:sldId id="291"/>
            <p14:sldId id="300"/>
            <p14:sldId id="303"/>
            <p14:sldId id="302"/>
            <p14:sldId id="301"/>
            <p14:sldId id="304"/>
            <p14:sldId id="308"/>
            <p14:sldId id="307"/>
            <p14:sldId id="306"/>
            <p14:sldId id="305"/>
            <p14:sldId id="309"/>
            <p14:sldId id="310"/>
            <p14:sldId id="311"/>
            <p14:sldId id="312"/>
            <p14:sldId id="314"/>
            <p14:sldId id="315"/>
            <p14:sldId id="319"/>
            <p14:sldId id="318"/>
            <p14:sldId id="317"/>
            <p14:sldId id="313"/>
            <p14:sldId id="316"/>
            <p14:sldId id="325"/>
            <p14:sldId id="324"/>
            <p14:sldId id="323"/>
            <p14:sldId id="321"/>
            <p14:sldId id="320"/>
            <p14:sldId id="332"/>
            <p14:sldId id="331"/>
            <p14:sldId id="330"/>
            <p14:sldId id="329"/>
            <p14:sldId id="328"/>
            <p14:sldId id="327"/>
            <p14:sldId id="326"/>
            <p14:sldId id="334"/>
            <p14:sldId id="337"/>
            <p14:sldId id="335"/>
            <p14:sldId id="336"/>
            <p14:sldId id="333"/>
            <p14:sldId id="342"/>
            <p14:sldId id="339"/>
            <p14:sldId id="341"/>
            <p14:sldId id="340"/>
            <p14:sldId id="338"/>
            <p14:sldId id="343"/>
            <p14:sldId id="345"/>
            <p14:sldId id="344"/>
            <p14:sldId id="346"/>
            <p14:sldId id="351"/>
            <p14:sldId id="348"/>
            <p14:sldId id="349"/>
            <p14:sldId id="347"/>
            <p14:sldId id="350"/>
            <p14:sldId id="354"/>
            <p14:sldId id="353"/>
            <p14:sldId id="352"/>
            <p14:sldId id="355"/>
            <p14:sldId id="357"/>
            <p14:sldId id="356"/>
            <p14:sldId id="358"/>
            <p14:sldId id="360"/>
            <p14:sldId id="359"/>
            <p14:sldId id="361"/>
            <p14:sldId id="362"/>
            <p14:sldId id="3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EE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75" d="100"/>
          <a:sy n="75" d="100"/>
        </p:scale>
        <p:origin x="58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7DB75A-C762-4B98-8E57-0F663774CC2F}"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77582508-E434-474B-94BD-4B6675D692FE}">
      <dgm:prSet phldrT="[Text]" custT="1"/>
      <dgm:spPr/>
      <dgm:t>
        <a:bodyPr/>
        <a:lstStyle/>
        <a:p>
          <a:r>
            <a:rPr lang="en-US" sz="1400">
              <a:latin typeface="Times New Roman" panose="02020603050405020304" pitchFamily="18" charset="0"/>
              <a:cs typeface="Times New Roman" panose="02020603050405020304" pitchFamily="18" charset="0"/>
            </a:rPr>
            <a:t>I. Giới thiệu chung</a:t>
          </a:r>
        </a:p>
      </dgm:t>
    </dgm:pt>
    <dgm:pt modelId="{739EF8E1-FF1B-428A-B73F-963A0C5319DA}" type="parTrans" cxnId="{11EE1FB9-C402-4368-B0EF-999EA6416FCB}">
      <dgm:prSet/>
      <dgm:spPr/>
      <dgm:t>
        <a:bodyPr/>
        <a:lstStyle/>
        <a:p>
          <a:endParaRPr lang="en-US"/>
        </a:p>
      </dgm:t>
    </dgm:pt>
    <dgm:pt modelId="{463E91DC-D6D4-4307-A8A0-1F09E7D792EE}" type="sibTrans" cxnId="{11EE1FB9-C402-4368-B0EF-999EA6416FCB}">
      <dgm:prSet custT="1"/>
      <dgm:spPr/>
      <dgm:t>
        <a:bodyPr/>
        <a:lstStyle/>
        <a:p>
          <a:r>
            <a:rPr lang="en-US" sz="1400">
              <a:latin typeface="Times New Roman" panose="02020603050405020304" pitchFamily="18" charset="0"/>
              <a:cs typeface="Times New Roman" panose="02020603050405020304" pitchFamily="18" charset="0"/>
            </a:rPr>
            <a:t>VII. Kiểm thử</a:t>
          </a:r>
        </a:p>
      </dgm:t>
    </dgm:pt>
    <dgm:pt modelId="{2E043AA9-5713-46F4-9D71-17556A816749}">
      <dgm:prSet phldrT="[Text]" custT="1"/>
      <dgm:spPr/>
      <dgm:t>
        <a:bodyPr/>
        <a:lstStyle/>
        <a:p>
          <a:r>
            <a:rPr lang="en-US" sz="1400">
              <a:latin typeface="Times New Roman" panose="02020603050405020304" pitchFamily="18" charset="0"/>
              <a:cs typeface="Times New Roman" panose="02020603050405020304" pitchFamily="18" charset="0"/>
            </a:rPr>
            <a:t>VI. Thiết kế giao diện</a:t>
          </a:r>
        </a:p>
      </dgm:t>
    </dgm:pt>
    <dgm:pt modelId="{37D0CA8F-736F-4BF1-B9B8-4387C7D3E9DB}" type="parTrans" cxnId="{98180855-0C49-4F45-A90D-9446E3770AF3}">
      <dgm:prSet/>
      <dgm:spPr/>
      <dgm:t>
        <a:bodyPr/>
        <a:lstStyle/>
        <a:p>
          <a:endParaRPr lang="en-US"/>
        </a:p>
      </dgm:t>
    </dgm:pt>
    <dgm:pt modelId="{5BFC353F-7DBC-46D6-821E-24BF571EF19D}" type="sibTrans" cxnId="{98180855-0C49-4F45-A90D-9446E3770AF3}">
      <dgm:prSet custT="1"/>
      <dgm:spPr/>
      <dgm:t>
        <a:bodyPr/>
        <a:lstStyle/>
        <a:p>
          <a:r>
            <a:rPr lang="en-US" sz="1400">
              <a:latin typeface="Times New Roman" panose="02020603050405020304" pitchFamily="18" charset="0"/>
              <a:cs typeface="Times New Roman" panose="02020603050405020304" pitchFamily="18" charset="0"/>
            </a:rPr>
            <a:t>IV. Các biểu đồ</a:t>
          </a:r>
        </a:p>
      </dgm:t>
    </dgm:pt>
    <dgm:pt modelId="{496FA4D6-2A6C-4D13-A5A7-8FF9C288323B}">
      <dgm:prSet phldrT="[Text]" custT="1"/>
      <dgm:spPr/>
      <dgm:t>
        <a:bodyPr/>
        <a:lstStyle/>
        <a:p>
          <a:r>
            <a:rPr lang="en-US" sz="1400">
              <a:latin typeface="Times New Roman" panose="02020603050405020304" pitchFamily="18" charset="0"/>
              <a:cs typeface="Times New Roman" panose="02020603050405020304" pitchFamily="18" charset="0"/>
            </a:rPr>
            <a:t>II. Tổng quan hệ thống</a:t>
          </a:r>
        </a:p>
      </dgm:t>
    </dgm:pt>
    <dgm:pt modelId="{EDB2F33D-B824-4A62-86DE-AFCCDBD03235}" type="parTrans" cxnId="{1EDEAB0E-53EF-461C-9744-CF360699162C}">
      <dgm:prSet/>
      <dgm:spPr/>
      <dgm:t>
        <a:bodyPr/>
        <a:lstStyle/>
        <a:p>
          <a:endParaRPr lang="en-US"/>
        </a:p>
      </dgm:t>
    </dgm:pt>
    <dgm:pt modelId="{FAAE5B9C-E0B4-4A07-9754-1E380F882262}" type="sibTrans" cxnId="{1EDEAB0E-53EF-461C-9744-CF360699162C}">
      <dgm:prSet custT="1"/>
      <dgm:spPr/>
      <dgm:t>
        <a:bodyPr/>
        <a:lstStyle/>
        <a:p>
          <a:r>
            <a:rPr lang="en-US" sz="1400">
              <a:latin typeface="Times New Roman" panose="02020603050405020304" pitchFamily="18" charset="0"/>
              <a:cs typeface="Times New Roman" panose="02020603050405020304" pitchFamily="18" charset="0"/>
            </a:rPr>
            <a:t>V. Thiết kế dữ liệu</a:t>
          </a:r>
        </a:p>
      </dgm:t>
    </dgm:pt>
    <dgm:pt modelId="{7AB45F4B-292E-4B11-A80E-5F8D56C0970D}">
      <dgm:prSet custT="1"/>
      <dgm:spPr/>
      <dgm:t>
        <a:bodyPr/>
        <a:lstStyle/>
        <a:p>
          <a:r>
            <a:rPr lang="en-US" sz="1400">
              <a:latin typeface="Times New Roman" panose="02020603050405020304" pitchFamily="18" charset="0"/>
              <a:cs typeface="Times New Roman" panose="02020603050405020304" pitchFamily="18" charset="0"/>
            </a:rPr>
            <a:t>Hệ thống giới thiệu và bán sách</a:t>
          </a:r>
        </a:p>
      </dgm:t>
    </dgm:pt>
    <dgm:pt modelId="{AAA44445-5D03-49D5-86F8-01175B50D8FA}" type="parTrans" cxnId="{72059198-F66D-42CD-9C6A-58B0F84E2E99}">
      <dgm:prSet/>
      <dgm:spPr/>
      <dgm:t>
        <a:bodyPr/>
        <a:lstStyle/>
        <a:p>
          <a:endParaRPr lang="en-US"/>
        </a:p>
      </dgm:t>
    </dgm:pt>
    <dgm:pt modelId="{CA44E444-435F-4AC5-93B7-F7CF7B8ECE1C}" type="sibTrans" cxnId="{72059198-F66D-42CD-9C6A-58B0F84E2E99}">
      <dgm:prSet custT="1"/>
      <dgm:spPr/>
      <dgm:t>
        <a:bodyPr/>
        <a:lstStyle/>
        <a:p>
          <a:r>
            <a:rPr lang="en-US" sz="1400">
              <a:latin typeface="Times New Roman" panose="02020603050405020304" pitchFamily="18" charset="0"/>
              <a:cs typeface="Times New Roman" panose="02020603050405020304" pitchFamily="18" charset="0"/>
            </a:rPr>
            <a:t>III. Danh sách đặc tả yêu cầu chức năng</a:t>
          </a:r>
        </a:p>
      </dgm:t>
    </dgm:pt>
    <dgm:pt modelId="{77DAFF02-FD47-4711-97FB-49AEDA35F381}" type="pres">
      <dgm:prSet presAssocID="{347DB75A-C762-4B98-8E57-0F663774CC2F}" presName="Name0" presStyleCnt="0">
        <dgm:presLayoutVars>
          <dgm:chMax/>
          <dgm:chPref/>
          <dgm:dir/>
          <dgm:animLvl val="lvl"/>
        </dgm:presLayoutVars>
      </dgm:prSet>
      <dgm:spPr/>
    </dgm:pt>
    <dgm:pt modelId="{5C16C9B1-76FF-49EA-A511-3FAB2970345C}" type="pres">
      <dgm:prSet presAssocID="{77582508-E434-474B-94BD-4B6675D692FE}" presName="composite" presStyleCnt="0"/>
      <dgm:spPr/>
    </dgm:pt>
    <dgm:pt modelId="{32B5E313-9A1E-451C-A27E-B1E0E953B89C}" type="pres">
      <dgm:prSet presAssocID="{77582508-E434-474B-94BD-4B6675D692FE}" presName="Parent1" presStyleLbl="node1" presStyleIdx="0" presStyleCnt="8" custLinFactNeighborX="-90523" custLinFactNeighborY="-137">
        <dgm:presLayoutVars>
          <dgm:chMax val="1"/>
          <dgm:chPref val="1"/>
          <dgm:bulletEnabled val="1"/>
        </dgm:presLayoutVars>
      </dgm:prSet>
      <dgm:spPr/>
    </dgm:pt>
    <dgm:pt modelId="{E481F279-C561-49F4-B9BE-A59A7E92D178}" type="pres">
      <dgm:prSet presAssocID="{77582508-E434-474B-94BD-4B6675D692FE}" presName="Childtext1" presStyleLbl="revTx" presStyleIdx="0" presStyleCnt="4" custLinFactNeighborX="2861" custLinFactNeighborY="2032">
        <dgm:presLayoutVars>
          <dgm:chMax val="0"/>
          <dgm:chPref val="0"/>
          <dgm:bulletEnabled val="1"/>
        </dgm:presLayoutVars>
      </dgm:prSet>
      <dgm:spPr/>
    </dgm:pt>
    <dgm:pt modelId="{D3E35847-8E59-4A80-AAEA-297112B9338C}" type="pres">
      <dgm:prSet presAssocID="{77582508-E434-474B-94BD-4B6675D692FE}" presName="BalanceSpacing" presStyleCnt="0"/>
      <dgm:spPr/>
    </dgm:pt>
    <dgm:pt modelId="{2FBFB2D6-670B-4D6C-9F60-65F979331249}" type="pres">
      <dgm:prSet presAssocID="{77582508-E434-474B-94BD-4B6675D692FE}" presName="BalanceSpacing1" presStyleCnt="0"/>
      <dgm:spPr/>
    </dgm:pt>
    <dgm:pt modelId="{C2759C12-8767-43DA-8244-0D0EE771F97F}" type="pres">
      <dgm:prSet presAssocID="{463E91DC-D6D4-4307-A8A0-1F09E7D792EE}" presName="Accent1Text" presStyleLbl="node1" presStyleIdx="1" presStyleCnt="8" custLinFactNeighborX="-99086" custLinFactNeighborY="43569"/>
      <dgm:spPr/>
    </dgm:pt>
    <dgm:pt modelId="{66E9A5AF-A99A-429A-A9B6-2A7553A67649}" type="pres">
      <dgm:prSet presAssocID="{463E91DC-D6D4-4307-A8A0-1F09E7D792EE}" presName="spaceBetweenRectangles" presStyleCnt="0"/>
      <dgm:spPr/>
    </dgm:pt>
    <dgm:pt modelId="{242DACE7-99F4-4BB6-9A72-9CE5C9418153}" type="pres">
      <dgm:prSet presAssocID="{2E043AA9-5713-46F4-9D71-17556A816749}" presName="composite" presStyleCnt="0"/>
      <dgm:spPr/>
    </dgm:pt>
    <dgm:pt modelId="{92B2B3F2-D34A-469C-A9CA-BFE9CB59E3D5}" type="pres">
      <dgm:prSet presAssocID="{2E043AA9-5713-46F4-9D71-17556A816749}" presName="Parent1" presStyleLbl="node1" presStyleIdx="2" presStyleCnt="8" custLinFactX="-67275" custLinFactNeighborX="-100000" custLinFactNeighborY="61100">
        <dgm:presLayoutVars>
          <dgm:chMax val="1"/>
          <dgm:chPref val="1"/>
          <dgm:bulletEnabled val="1"/>
        </dgm:presLayoutVars>
      </dgm:prSet>
      <dgm:spPr/>
    </dgm:pt>
    <dgm:pt modelId="{CC19D140-D5BA-451D-A98D-18D539E02839}" type="pres">
      <dgm:prSet presAssocID="{2E043AA9-5713-46F4-9D71-17556A816749}" presName="Childtext1" presStyleLbl="revTx" presStyleIdx="1" presStyleCnt="4">
        <dgm:presLayoutVars>
          <dgm:chMax val="0"/>
          <dgm:chPref val="0"/>
          <dgm:bulletEnabled val="1"/>
        </dgm:presLayoutVars>
      </dgm:prSet>
      <dgm:spPr/>
    </dgm:pt>
    <dgm:pt modelId="{61F25C2C-D22A-4D68-90B0-1DAABDBC57CE}" type="pres">
      <dgm:prSet presAssocID="{2E043AA9-5713-46F4-9D71-17556A816749}" presName="BalanceSpacing" presStyleCnt="0"/>
      <dgm:spPr/>
    </dgm:pt>
    <dgm:pt modelId="{852F9201-D7D0-4434-BC4F-1F30249C29BB}" type="pres">
      <dgm:prSet presAssocID="{2E043AA9-5713-46F4-9D71-17556A816749}" presName="BalanceSpacing1" presStyleCnt="0"/>
      <dgm:spPr/>
    </dgm:pt>
    <dgm:pt modelId="{0C05075D-1A9B-41A7-989F-8151B4AFF77D}" type="pres">
      <dgm:prSet presAssocID="{5BFC353F-7DBC-46D6-821E-24BF571EF19D}" presName="Accent1Text" presStyleLbl="node1" presStyleIdx="3" presStyleCnt="8" custLinFactY="33033" custLinFactNeighborX="-84406" custLinFactNeighborY="100000"/>
      <dgm:spPr/>
    </dgm:pt>
    <dgm:pt modelId="{04906F62-BD63-4F9E-8D4D-E17099834C85}" type="pres">
      <dgm:prSet presAssocID="{5BFC353F-7DBC-46D6-821E-24BF571EF19D}" presName="spaceBetweenRectangles" presStyleCnt="0"/>
      <dgm:spPr/>
    </dgm:pt>
    <dgm:pt modelId="{FA92F4A8-227C-4372-BA9C-39D3BAD862D4}" type="pres">
      <dgm:prSet presAssocID="{496FA4D6-2A6C-4D13-A5A7-8FF9C288323B}" presName="composite" presStyleCnt="0"/>
      <dgm:spPr/>
    </dgm:pt>
    <dgm:pt modelId="{AAB71269-FB51-48D5-A4BA-5F320E8F0C70}" type="pres">
      <dgm:prSet presAssocID="{496FA4D6-2A6C-4D13-A5A7-8FF9C288323B}" presName="Parent1" presStyleLbl="node1" presStyleIdx="4" presStyleCnt="8" custLinFactY="-25574" custLinFactNeighborX="26913" custLinFactNeighborY="-100000">
        <dgm:presLayoutVars>
          <dgm:chMax val="1"/>
          <dgm:chPref val="1"/>
          <dgm:bulletEnabled val="1"/>
        </dgm:presLayoutVars>
      </dgm:prSet>
      <dgm:spPr/>
    </dgm:pt>
    <dgm:pt modelId="{50DF3BE0-B956-411F-A9E6-7F7F43C15C9C}" type="pres">
      <dgm:prSet presAssocID="{496FA4D6-2A6C-4D13-A5A7-8FF9C288323B}" presName="Childtext1" presStyleLbl="revTx" presStyleIdx="2" presStyleCnt="4">
        <dgm:presLayoutVars>
          <dgm:chMax val="0"/>
          <dgm:chPref val="0"/>
          <dgm:bulletEnabled val="1"/>
        </dgm:presLayoutVars>
      </dgm:prSet>
      <dgm:spPr/>
    </dgm:pt>
    <dgm:pt modelId="{FAB0D935-9B78-4834-BB64-BD8E8A844252}" type="pres">
      <dgm:prSet presAssocID="{496FA4D6-2A6C-4D13-A5A7-8FF9C288323B}" presName="BalanceSpacing" presStyleCnt="0"/>
      <dgm:spPr/>
    </dgm:pt>
    <dgm:pt modelId="{E69882B0-48C5-405C-90AF-349597C94843}" type="pres">
      <dgm:prSet presAssocID="{496FA4D6-2A6C-4D13-A5A7-8FF9C288323B}" presName="BalanceSpacing1" presStyleCnt="0"/>
      <dgm:spPr/>
    </dgm:pt>
    <dgm:pt modelId="{28D5B6C1-3388-4454-BD53-E4F5058B2A96}" type="pres">
      <dgm:prSet presAssocID="{FAAE5B9C-E0B4-4A07-9754-1E380F882262}" presName="Accent1Text" presStyleLbl="node1" presStyleIdx="5" presStyleCnt="8" custLinFactNeighborX="-35475" custLinFactNeighborY="46828"/>
      <dgm:spPr/>
    </dgm:pt>
    <dgm:pt modelId="{37B412DE-1E4D-4B70-B080-A09CF7983F13}" type="pres">
      <dgm:prSet presAssocID="{FAAE5B9C-E0B4-4A07-9754-1E380F882262}" presName="spaceBetweenRectangles" presStyleCnt="0"/>
      <dgm:spPr/>
    </dgm:pt>
    <dgm:pt modelId="{7C74F1E5-506C-4961-A3C2-4F1BD4E9F136}" type="pres">
      <dgm:prSet presAssocID="{7AB45F4B-292E-4B11-A80E-5F8D56C0970D}" presName="composite" presStyleCnt="0"/>
      <dgm:spPr/>
    </dgm:pt>
    <dgm:pt modelId="{538D8935-F37A-48AC-857F-CA49FC8A1690}" type="pres">
      <dgm:prSet presAssocID="{7AB45F4B-292E-4B11-A80E-5F8D56C0970D}" presName="Parent1" presStyleLbl="node1" presStyleIdx="6" presStyleCnt="8" custLinFactY="-44530" custLinFactNeighborX="-35161" custLinFactNeighborY="-100000">
        <dgm:presLayoutVars>
          <dgm:chMax val="1"/>
          <dgm:chPref val="1"/>
          <dgm:bulletEnabled val="1"/>
        </dgm:presLayoutVars>
      </dgm:prSet>
      <dgm:spPr/>
    </dgm:pt>
    <dgm:pt modelId="{24660C33-D50E-4B1E-AD0B-1B3235C20F50}" type="pres">
      <dgm:prSet presAssocID="{7AB45F4B-292E-4B11-A80E-5F8D56C0970D}" presName="Childtext1" presStyleLbl="revTx" presStyleIdx="3" presStyleCnt="4">
        <dgm:presLayoutVars>
          <dgm:chMax val="0"/>
          <dgm:chPref val="0"/>
          <dgm:bulletEnabled val="1"/>
        </dgm:presLayoutVars>
      </dgm:prSet>
      <dgm:spPr/>
    </dgm:pt>
    <dgm:pt modelId="{C0B7C8C1-4595-440D-9E39-C0013E4D5208}" type="pres">
      <dgm:prSet presAssocID="{7AB45F4B-292E-4B11-A80E-5F8D56C0970D}" presName="BalanceSpacing" presStyleCnt="0"/>
      <dgm:spPr/>
    </dgm:pt>
    <dgm:pt modelId="{6E3517A1-DB1D-4FEF-9F0C-51939B658776}" type="pres">
      <dgm:prSet presAssocID="{7AB45F4B-292E-4B11-A80E-5F8D56C0970D}" presName="BalanceSpacing1" presStyleCnt="0"/>
      <dgm:spPr/>
    </dgm:pt>
    <dgm:pt modelId="{B890DA02-38EF-42F0-AFB3-E6BD99FBC529}" type="pres">
      <dgm:prSet presAssocID="{CA44E444-435F-4AC5-93B7-F7CF7B8ECE1C}" presName="Accent1Text" presStyleLbl="node1" presStyleIdx="7" presStyleCnt="8" custLinFactY="-9619" custLinFactNeighborX="-5080" custLinFactNeighborY="-100000"/>
      <dgm:spPr/>
    </dgm:pt>
  </dgm:ptLst>
  <dgm:cxnLst>
    <dgm:cxn modelId="{F41D0D2C-9658-41E5-B925-ABE8A640CD26}" type="presOf" srcId="{CA44E444-435F-4AC5-93B7-F7CF7B8ECE1C}" destId="{B890DA02-38EF-42F0-AFB3-E6BD99FBC529}" srcOrd="0" destOrd="0" presId="urn:microsoft.com/office/officeart/2008/layout/AlternatingHexagons"/>
    <dgm:cxn modelId="{BB2D2EBD-F47A-4E5F-9942-09278310D02A}" type="presOf" srcId="{347DB75A-C762-4B98-8E57-0F663774CC2F}" destId="{77DAFF02-FD47-4711-97FB-49AEDA35F381}" srcOrd="0" destOrd="0" presId="urn:microsoft.com/office/officeart/2008/layout/AlternatingHexagons"/>
    <dgm:cxn modelId="{3FDFAB7B-CD87-465B-885D-930E9AD02C14}" type="presOf" srcId="{5BFC353F-7DBC-46D6-821E-24BF571EF19D}" destId="{0C05075D-1A9B-41A7-989F-8151B4AFF77D}" srcOrd="0" destOrd="0" presId="urn:microsoft.com/office/officeart/2008/layout/AlternatingHexagons"/>
    <dgm:cxn modelId="{6C998CC1-869B-43F8-AD59-D2CE7D37AE6D}" type="presOf" srcId="{FAAE5B9C-E0B4-4A07-9754-1E380F882262}" destId="{28D5B6C1-3388-4454-BD53-E4F5058B2A96}" srcOrd="0" destOrd="0" presId="urn:microsoft.com/office/officeart/2008/layout/AlternatingHexagons"/>
    <dgm:cxn modelId="{98180855-0C49-4F45-A90D-9446E3770AF3}" srcId="{347DB75A-C762-4B98-8E57-0F663774CC2F}" destId="{2E043AA9-5713-46F4-9D71-17556A816749}" srcOrd="1" destOrd="0" parTransId="{37D0CA8F-736F-4BF1-B9B8-4387C7D3E9DB}" sibTransId="{5BFC353F-7DBC-46D6-821E-24BF571EF19D}"/>
    <dgm:cxn modelId="{72059198-F66D-42CD-9C6A-58B0F84E2E99}" srcId="{347DB75A-C762-4B98-8E57-0F663774CC2F}" destId="{7AB45F4B-292E-4B11-A80E-5F8D56C0970D}" srcOrd="3" destOrd="0" parTransId="{AAA44445-5D03-49D5-86F8-01175B50D8FA}" sibTransId="{CA44E444-435F-4AC5-93B7-F7CF7B8ECE1C}"/>
    <dgm:cxn modelId="{11EE1FB9-C402-4368-B0EF-999EA6416FCB}" srcId="{347DB75A-C762-4B98-8E57-0F663774CC2F}" destId="{77582508-E434-474B-94BD-4B6675D692FE}" srcOrd="0" destOrd="0" parTransId="{739EF8E1-FF1B-428A-B73F-963A0C5319DA}" sibTransId="{463E91DC-D6D4-4307-A8A0-1F09E7D792EE}"/>
    <dgm:cxn modelId="{1CE71662-067D-4CA9-9A4C-C46CC4AA181A}" type="presOf" srcId="{7AB45F4B-292E-4B11-A80E-5F8D56C0970D}" destId="{538D8935-F37A-48AC-857F-CA49FC8A1690}" srcOrd="0" destOrd="0" presId="urn:microsoft.com/office/officeart/2008/layout/AlternatingHexagons"/>
    <dgm:cxn modelId="{9BA3F497-5209-4247-B3D4-4DE4A93DD063}" type="presOf" srcId="{463E91DC-D6D4-4307-A8A0-1F09E7D792EE}" destId="{C2759C12-8767-43DA-8244-0D0EE771F97F}" srcOrd="0" destOrd="0" presId="urn:microsoft.com/office/officeart/2008/layout/AlternatingHexagons"/>
    <dgm:cxn modelId="{1EDEAB0E-53EF-461C-9744-CF360699162C}" srcId="{347DB75A-C762-4B98-8E57-0F663774CC2F}" destId="{496FA4D6-2A6C-4D13-A5A7-8FF9C288323B}" srcOrd="2" destOrd="0" parTransId="{EDB2F33D-B824-4A62-86DE-AFCCDBD03235}" sibTransId="{FAAE5B9C-E0B4-4A07-9754-1E380F882262}"/>
    <dgm:cxn modelId="{130E1806-4524-4F14-9539-A70236D6EE4B}" type="presOf" srcId="{77582508-E434-474B-94BD-4B6675D692FE}" destId="{32B5E313-9A1E-451C-A27E-B1E0E953B89C}" srcOrd="0" destOrd="0" presId="urn:microsoft.com/office/officeart/2008/layout/AlternatingHexagons"/>
    <dgm:cxn modelId="{ED670A7E-6D29-490E-AC57-2BA2D8C0E62C}" type="presOf" srcId="{2E043AA9-5713-46F4-9D71-17556A816749}" destId="{92B2B3F2-D34A-469C-A9CA-BFE9CB59E3D5}" srcOrd="0" destOrd="0" presId="urn:microsoft.com/office/officeart/2008/layout/AlternatingHexagons"/>
    <dgm:cxn modelId="{94BBD1F5-A51B-45F5-97A1-091A0BB29D04}" type="presOf" srcId="{496FA4D6-2A6C-4D13-A5A7-8FF9C288323B}" destId="{AAB71269-FB51-48D5-A4BA-5F320E8F0C70}" srcOrd="0" destOrd="0" presId="urn:microsoft.com/office/officeart/2008/layout/AlternatingHexagons"/>
    <dgm:cxn modelId="{53C491E3-D40A-44CE-B8E4-858B0A41207A}" type="presParOf" srcId="{77DAFF02-FD47-4711-97FB-49AEDA35F381}" destId="{5C16C9B1-76FF-49EA-A511-3FAB2970345C}" srcOrd="0" destOrd="0" presId="urn:microsoft.com/office/officeart/2008/layout/AlternatingHexagons"/>
    <dgm:cxn modelId="{0E211623-1B11-4DB5-AEF6-08AD7734B843}" type="presParOf" srcId="{5C16C9B1-76FF-49EA-A511-3FAB2970345C}" destId="{32B5E313-9A1E-451C-A27E-B1E0E953B89C}" srcOrd="0" destOrd="0" presId="urn:microsoft.com/office/officeart/2008/layout/AlternatingHexagons"/>
    <dgm:cxn modelId="{85B4BDBA-8669-4996-9798-7C6F20A33579}" type="presParOf" srcId="{5C16C9B1-76FF-49EA-A511-3FAB2970345C}" destId="{E481F279-C561-49F4-B9BE-A59A7E92D178}" srcOrd="1" destOrd="0" presId="urn:microsoft.com/office/officeart/2008/layout/AlternatingHexagons"/>
    <dgm:cxn modelId="{0ADBDA57-4B8F-4EAD-B1A4-C448D8ECB44F}" type="presParOf" srcId="{5C16C9B1-76FF-49EA-A511-3FAB2970345C}" destId="{D3E35847-8E59-4A80-AAEA-297112B9338C}" srcOrd="2" destOrd="0" presId="urn:microsoft.com/office/officeart/2008/layout/AlternatingHexagons"/>
    <dgm:cxn modelId="{4F0CE314-3269-4358-8431-8E7149684F9C}" type="presParOf" srcId="{5C16C9B1-76FF-49EA-A511-3FAB2970345C}" destId="{2FBFB2D6-670B-4D6C-9F60-65F979331249}" srcOrd="3" destOrd="0" presId="urn:microsoft.com/office/officeart/2008/layout/AlternatingHexagons"/>
    <dgm:cxn modelId="{F4CA8A39-9397-4A02-8401-53C2A379E9BC}" type="presParOf" srcId="{5C16C9B1-76FF-49EA-A511-3FAB2970345C}" destId="{C2759C12-8767-43DA-8244-0D0EE771F97F}" srcOrd="4" destOrd="0" presId="urn:microsoft.com/office/officeart/2008/layout/AlternatingHexagons"/>
    <dgm:cxn modelId="{FAC58672-051F-4A20-A378-4A7DC44CA81C}" type="presParOf" srcId="{77DAFF02-FD47-4711-97FB-49AEDA35F381}" destId="{66E9A5AF-A99A-429A-A9B6-2A7553A67649}" srcOrd="1" destOrd="0" presId="urn:microsoft.com/office/officeart/2008/layout/AlternatingHexagons"/>
    <dgm:cxn modelId="{66F7AE85-CF34-4B15-AB94-58C8D68D25E4}" type="presParOf" srcId="{77DAFF02-FD47-4711-97FB-49AEDA35F381}" destId="{242DACE7-99F4-4BB6-9A72-9CE5C9418153}" srcOrd="2" destOrd="0" presId="urn:microsoft.com/office/officeart/2008/layout/AlternatingHexagons"/>
    <dgm:cxn modelId="{968AA0AA-E3D4-4C84-94F6-269EDC6D1D04}" type="presParOf" srcId="{242DACE7-99F4-4BB6-9A72-9CE5C9418153}" destId="{92B2B3F2-D34A-469C-A9CA-BFE9CB59E3D5}" srcOrd="0" destOrd="0" presId="urn:microsoft.com/office/officeart/2008/layout/AlternatingHexagons"/>
    <dgm:cxn modelId="{00437890-50AA-4624-9649-DF6D436445B5}" type="presParOf" srcId="{242DACE7-99F4-4BB6-9A72-9CE5C9418153}" destId="{CC19D140-D5BA-451D-A98D-18D539E02839}" srcOrd="1" destOrd="0" presId="urn:microsoft.com/office/officeart/2008/layout/AlternatingHexagons"/>
    <dgm:cxn modelId="{2AA0EE4A-29B5-4A12-8DC5-89870BD45FC7}" type="presParOf" srcId="{242DACE7-99F4-4BB6-9A72-9CE5C9418153}" destId="{61F25C2C-D22A-4D68-90B0-1DAABDBC57CE}" srcOrd="2" destOrd="0" presId="urn:microsoft.com/office/officeart/2008/layout/AlternatingHexagons"/>
    <dgm:cxn modelId="{200F9833-7BFE-4831-B218-6E448C223FCE}" type="presParOf" srcId="{242DACE7-99F4-4BB6-9A72-9CE5C9418153}" destId="{852F9201-D7D0-4434-BC4F-1F30249C29BB}" srcOrd="3" destOrd="0" presId="urn:microsoft.com/office/officeart/2008/layout/AlternatingHexagons"/>
    <dgm:cxn modelId="{EC5CEAAC-6168-4789-A459-6F0597264A52}" type="presParOf" srcId="{242DACE7-99F4-4BB6-9A72-9CE5C9418153}" destId="{0C05075D-1A9B-41A7-989F-8151B4AFF77D}" srcOrd="4" destOrd="0" presId="urn:microsoft.com/office/officeart/2008/layout/AlternatingHexagons"/>
    <dgm:cxn modelId="{DA78B506-4523-4CB9-BF43-269964FB61F9}" type="presParOf" srcId="{77DAFF02-FD47-4711-97FB-49AEDA35F381}" destId="{04906F62-BD63-4F9E-8D4D-E17099834C85}" srcOrd="3" destOrd="0" presId="urn:microsoft.com/office/officeart/2008/layout/AlternatingHexagons"/>
    <dgm:cxn modelId="{1020B2D6-2F9E-4ED1-A499-2C27417FEB5C}" type="presParOf" srcId="{77DAFF02-FD47-4711-97FB-49AEDA35F381}" destId="{FA92F4A8-227C-4372-BA9C-39D3BAD862D4}" srcOrd="4" destOrd="0" presId="urn:microsoft.com/office/officeart/2008/layout/AlternatingHexagons"/>
    <dgm:cxn modelId="{9BC9729C-95CF-4FF2-903D-9E05A32E68F6}" type="presParOf" srcId="{FA92F4A8-227C-4372-BA9C-39D3BAD862D4}" destId="{AAB71269-FB51-48D5-A4BA-5F320E8F0C70}" srcOrd="0" destOrd="0" presId="urn:microsoft.com/office/officeart/2008/layout/AlternatingHexagons"/>
    <dgm:cxn modelId="{323FA0B5-BC3C-4010-B55A-B3D6B3BF6BCE}" type="presParOf" srcId="{FA92F4A8-227C-4372-BA9C-39D3BAD862D4}" destId="{50DF3BE0-B956-411F-A9E6-7F7F43C15C9C}" srcOrd="1" destOrd="0" presId="urn:microsoft.com/office/officeart/2008/layout/AlternatingHexagons"/>
    <dgm:cxn modelId="{051796F6-107B-4842-B781-1B39B6654028}" type="presParOf" srcId="{FA92F4A8-227C-4372-BA9C-39D3BAD862D4}" destId="{FAB0D935-9B78-4834-BB64-BD8E8A844252}" srcOrd="2" destOrd="0" presId="urn:microsoft.com/office/officeart/2008/layout/AlternatingHexagons"/>
    <dgm:cxn modelId="{859E110A-42B5-468F-8577-378EA14FABFA}" type="presParOf" srcId="{FA92F4A8-227C-4372-BA9C-39D3BAD862D4}" destId="{E69882B0-48C5-405C-90AF-349597C94843}" srcOrd="3" destOrd="0" presId="urn:microsoft.com/office/officeart/2008/layout/AlternatingHexagons"/>
    <dgm:cxn modelId="{177AB1C4-B101-4704-851F-B4036FFE8DB1}" type="presParOf" srcId="{FA92F4A8-227C-4372-BA9C-39D3BAD862D4}" destId="{28D5B6C1-3388-4454-BD53-E4F5058B2A96}" srcOrd="4" destOrd="0" presId="urn:microsoft.com/office/officeart/2008/layout/AlternatingHexagons"/>
    <dgm:cxn modelId="{3B664D10-8273-4863-A8BA-7E04238BE761}" type="presParOf" srcId="{77DAFF02-FD47-4711-97FB-49AEDA35F381}" destId="{37B412DE-1E4D-4B70-B080-A09CF7983F13}" srcOrd="5" destOrd="0" presId="urn:microsoft.com/office/officeart/2008/layout/AlternatingHexagons"/>
    <dgm:cxn modelId="{5DC7E188-F8EF-4F31-9DA4-9D62F9C31DCD}" type="presParOf" srcId="{77DAFF02-FD47-4711-97FB-49AEDA35F381}" destId="{7C74F1E5-506C-4961-A3C2-4F1BD4E9F136}" srcOrd="6" destOrd="0" presId="urn:microsoft.com/office/officeart/2008/layout/AlternatingHexagons"/>
    <dgm:cxn modelId="{4A92DC42-80B6-4245-95A4-B4395B2C1313}" type="presParOf" srcId="{7C74F1E5-506C-4961-A3C2-4F1BD4E9F136}" destId="{538D8935-F37A-48AC-857F-CA49FC8A1690}" srcOrd="0" destOrd="0" presId="urn:microsoft.com/office/officeart/2008/layout/AlternatingHexagons"/>
    <dgm:cxn modelId="{B1E979B0-6CE8-4017-A162-BB8D256D6710}" type="presParOf" srcId="{7C74F1E5-506C-4961-A3C2-4F1BD4E9F136}" destId="{24660C33-D50E-4B1E-AD0B-1B3235C20F50}" srcOrd="1" destOrd="0" presId="urn:microsoft.com/office/officeart/2008/layout/AlternatingHexagons"/>
    <dgm:cxn modelId="{BA175B21-886E-4B3E-B04E-D2560978C4DE}" type="presParOf" srcId="{7C74F1E5-506C-4961-A3C2-4F1BD4E9F136}" destId="{C0B7C8C1-4595-440D-9E39-C0013E4D5208}" srcOrd="2" destOrd="0" presId="urn:microsoft.com/office/officeart/2008/layout/AlternatingHexagons"/>
    <dgm:cxn modelId="{75AE2899-5BC9-4254-8F64-A618E6D3DA90}" type="presParOf" srcId="{7C74F1E5-506C-4961-A3C2-4F1BD4E9F136}" destId="{6E3517A1-DB1D-4FEF-9F0C-51939B658776}" srcOrd="3" destOrd="0" presId="urn:microsoft.com/office/officeart/2008/layout/AlternatingHexagons"/>
    <dgm:cxn modelId="{3A3537E9-F440-48E7-9CBF-F9BF201F7C36}" type="presParOf" srcId="{7C74F1E5-506C-4961-A3C2-4F1BD4E9F136}" destId="{B890DA02-38EF-42F0-AFB3-E6BD99FBC529}" srcOrd="4" destOrd="0" presId="urn:microsoft.com/office/officeart/2008/layout/AlternatingHexagon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B5E313-9A1E-451C-A27E-B1E0E953B89C}">
      <dsp:nvSpPr>
        <dsp:cNvPr id="0" name=""/>
        <dsp:cNvSpPr/>
      </dsp:nvSpPr>
      <dsp:spPr>
        <a:xfrm rot="5400000">
          <a:off x="2196441" y="79530"/>
          <a:ext cx="1210127" cy="1052810"/>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I. Giới thiệu chung</a:t>
          </a:r>
        </a:p>
      </dsp:txBody>
      <dsp:txXfrm rot="-5400000">
        <a:off x="2439162" y="189450"/>
        <a:ext cx="724684" cy="832971"/>
      </dsp:txXfrm>
    </dsp:sp>
    <dsp:sp modelId="{E481F279-C561-49F4-B9BE-A59A7E92D178}">
      <dsp:nvSpPr>
        <dsp:cNvPr id="0" name=""/>
        <dsp:cNvSpPr/>
      </dsp:nvSpPr>
      <dsp:spPr>
        <a:xfrm>
          <a:off x="4351530" y="259308"/>
          <a:ext cx="1350501" cy="726076"/>
        </a:xfrm>
        <a:prstGeom prst="rect">
          <a:avLst/>
        </a:prstGeom>
        <a:noFill/>
        <a:ln>
          <a:noFill/>
        </a:ln>
        <a:effectLst/>
      </dsp:spPr>
      <dsp:style>
        <a:lnRef idx="0">
          <a:scrgbClr r="0" g="0" b="0"/>
        </a:lnRef>
        <a:fillRef idx="0">
          <a:scrgbClr r="0" g="0" b="0"/>
        </a:fillRef>
        <a:effectRef idx="0">
          <a:scrgbClr r="0" g="0" b="0"/>
        </a:effectRef>
        <a:fontRef idx="minor"/>
      </dsp:style>
    </dsp:sp>
    <dsp:sp modelId="{C2759C12-8767-43DA-8244-0D0EE771F97F}">
      <dsp:nvSpPr>
        <dsp:cNvPr id="0" name=""/>
        <dsp:cNvSpPr/>
      </dsp:nvSpPr>
      <dsp:spPr>
        <a:xfrm rot="5400000">
          <a:off x="969253" y="608428"/>
          <a:ext cx="1210127" cy="1052810"/>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VII. Kiểm thử</a:t>
          </a:r>
        </a:p>
      </dsp:txBody>
      <dsp:txXfrm rot="-5400000">
        <a:off x="1211974" y="718348"/>
        <a:ext cx="724684" cy="832971"/>
      </dsp:txXfrm>
    </dsp:sp>
    <dsp:sp modelId="{92B2B3F2-D34A-469C-A9CA-BFE9CB59E3D5}">
      <dsp:nvSpPr>
        <dsp:cNvPr id="0" name=""/>
        <dsp:cNvSpPr/>
      </dsp:nvSpPr>
      <dsp:spPr>
        <a:xfrm rot="5400000">
          <a:off x="817691" y="1847731"/>
          <a:ext cx="1210127" cy="1052810"/>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VI. Thiết kế giao diện</a:t>
          </a:r>
        </a:p>
      </dsp:txBody>
      <dsp:txXfrm rot="-5400000">
        <a:off x="1060412" y="1957651"/>
        <a:ext cx="724684" cy="832971"/>
      </dsp:txXfrm>
    </dsp:sp>
    <dsp:sp modelId="{CC19D140-D5BA-451D-A98D-18D539E02839}">
      <dsp:nvSpPr>
        <dsp:cNvPr id="0" name=""/>
        <dsp:cNvSpPr/>
      </dsp:nvSpPr>
      <dsp:spPr>
        <a:xfrm>
          <a:off x="1306937" y="1271710"/>
          <a:ext cx="1306937" cy="726076"/>
        </a:xfrm>
        <a:prstGeom prst="rect">
          <a:avLst/>
        </a:prstGeom>
        <a:noFill/>
        <a:ln>
          <a:noFill/>
        </a:ln>
        <a:effectLst/>
      </dsp:spPr>
      <dsp:style>
        <a:lnRef idx="0">
          <a:scrgbClr r="0" g="0" b="0"/>
        </a:lnRef>
        <a:fillRef idx="0">
          <a:scrgbClr r="0" g="0" b="0"/>
        </a:fillRef>
        <a:effectRef idx="0">
          <a:scrgbClr r="0" g="0" b="0"/>
        </a:effectRef>
        <a:fontRef idx="minor"/>
      </dsp:style>
    </dsp:sp>
    <dsp:sp modelId="{0C05075D-1A9B-41A7-989F-8151B4AFF77D}">
      <dsp:nvSpPr>
        <dsp:cNvPr id="0" name=""/>
        <dsp:cNvSpPr/>
      </dsp:nvSpPr>
      <dsp:spPr>
        <a:xfrm rot="5400000">
          <a:off x="2827180" y="2718212"/>
          <a:ext cx="1210127" cy="1052810"/>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IV. Các biểu đồ</a:t>
          </a:r>
        </a:p>
      </dsp:txBody>
      <dsp:txXfrm rot="-5400000">
        <a:off x="3069901" y="2828132"/>
        <a:ext cx="724684" cy="832971"/>
      </dsp:txXfrm>
    </dsp:sp>
    <dsp:sp modelId="{AAB71269-FB51-48D5-A4BA-5F320E8F0C70}">
      <dsp:nvSpPr>
        <dsp:cNvPr id="0" name=""/>
        <dsp:cNvSpPr/>
      </dsp:nvSpPr>
      <dsp:spPr>
        <a:xfrm rot="5400000">
          <a:off x="3432819" y="615894"/>
          <a:ext cx="1210127" cy="1052810"/>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II. Tổng quan hệ thống</a:t>
          </a:r>
        </a:p>
      </dsp:txBody>
      <dsp:txXfrm rot="-5400000">
        <a:off x="3675540" y="725814"/>
        <a:ext cx="724684" cy="832971"/>
      </dsp:txXfrm>
    </dsp:sp>
    <dsp:sp modelId="{50DF3BE0-B956-411F-A9E6-7F7F43C15C9C}">
      <dsp:nvSpPr>
        <dsp:cNvPr id="0" name=""/>
        <dsp:cNvSpPr/>
      </dsp:nvSpPr>
      <dsp:spPr>
        <a:xfrm>
          <a:off x="4312892" y="2298866"/>
          <a:ext cx="1350501" cy="726076"/>
        </a:xfrm>
        <a:prstGeom prst="rect">
          <a:avLst/>
        </a:prstGeom>
        <a:noFill/>
        <a:ln>
          <a:noFill/>
        </a:ln>
        <a:effectLst/>
      </dsp:spPr>
      <dsp:style>
        <a:lnRef idx="0">
          <a:scrgbClr r="0" g="0" b="0"/>
        </a:lnRef>
        <a:fillRef idx="0">
          <a:scrgbClr r="0" g="0" b="0"/>
        </a:fillRef>
        <a:effectRef idx="0">
          <a:scrgbClr r="0" g="0" b="0"/>
        </a:effectRef>
        <a:fontRef idx="minor"/>
      </dsp:style>
    </dsp:sp>
    <dsp:sp modelId="{28D5B6C1-3388-4454-BD53-E4F5058B2A96}">
      <dsp:nvSpPr>
        <dsp:cNvPr id="0" name=""/>
        <dsp:cNvSpPr/>
      </dsp:nvSpPr>
      <dsp:spPr>
        <a:xfrm rot="5400000">
          <a:off x="1638956" y="2702177"/>
          <a:ext cx="1210127" cy="1052810"/>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V. Thiết kế dữ liệu</a:t>
          </a:r>
        </a:p>
      </dsp:txBody>
      <dsp:txXfrm rot="-5400000">
        <a:off x="1881677" y="2812097"/>
        <a:ext cx="724684" cy="832971"/>
      </dsp:txXfrm>
    </dsp:sp>
    <dsp:sp modelId="{538D8935-F37A-48AC-857F-CA49FC8A1690}">
      <dsp:nvSpPr>
        <dsp:cNvPr id="0" name=""/>
        <dsp:cNvSpPr/>
      </dsp:nvSpPr>
      <dsp:spPr>
        <a:xfrm rot="5400000">
          <a:off x="2208602" y="1413658"/>
          <a:ext cx="1210127" cy="1052810"/>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Hệ thống giới thiệu và bán sách</a:t>
          </a:r>
        </a:p>
      </dsp:txBody>
      <dsp:txXfrm rot="-5400000">
        <a:off x="2451323" y="1523578"/>
        <a:ext cx="724684" cy="832971"/>
      </dsp:txXfrm>
    </dsp:sp>
    <dsp:sp modelId="{24660C33-D50E-4B1E-AD0B-1B3235C20F50}">
      <dsp:nvSpPr>
        <dsp:cNvPr id="0" name=""/>
        <dsp:cNvSpPr/>
      </dsp:nvSpPr>
      <dsp:spPr>
        <a:xfrm>
          <a:off x="1306937" y="3326022"/>
          <a:ext cx="1306937" cy="726076"/>
        </a:xfrm>
        <a:prstGeom prst="rect">
          <a:avLst/>
        </a:prstGeom>
        <a:noFill/>
        <a:ln>
          <a:noFill/>
        </a:ln>
        <a:effectLst/>
      </dsp:spPr>
      <dsp:style>
        <a:lnRef idx="0">
          <a:scrgbClr r="0" g="0" b="0"/>
        </a:lnRef>
        <a:fillRef idx="0">
          <a:scrgbClr r="0" g="0" b="0"/>
        </a:fillRef>
        <a:effectRef idx="0">
          <a:scrgbClr r="0" g="0" b="0"/>
        </a:effectRef>
        <a:fontRef idx="minor"/>
      </dsp:style>
    </dsp:sp>
    <dsp:sp modelId="{B890DA02-38EF-42F0-AFB3-E6BD99FBC529}">
      <dsp:nvSpPr>
        <dsp:cNvPr id="0" name=""/>
        <dsp:cNvSpPr/>
      </dsp:nvSpPr>
      <dsp:spPr>
        <a:xfrm rot="5400000">
          <a:off x="3662333" y="1836126"/>
          <a:ext cx="1210127" cy="1052810"/>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III. Danh sách đặc tả yêu cầu chức năng</a:t>
          </a:r>
        </a:p>
      </dsp:txBody>
      <dsp:txXfrm rot="-5400000">
        <a:off x="3905054" y="1946046"/>
        <a:ext cx="724684" cy="832971"/>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B34AEF-5253-4C7C-8308-D2F50E48F55C}" type="datetimeFigureOut">
              <a:rPr lang="en-US" smtClean="0"/>
              <a:t>25/6/2022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D5BFE7-F3DC-4D2B-8177-FFA7483BBF34}" type="slidenum">
              <a:rPr lang="en-US" smtClean="0"/>
              <a:t>‹#›</a:t>
            </a:fld>
            <a:endParaRPr lang="en-US"/>
          </a:p>
        </p:txBody>
      </p:sp>
    </p:spTree>
    <p:extLst>
      <p:ext uri="{BB962C8B-B14F-4D97-AF65-F5344CB8AC3E}">
        <p14:creationId xmlns:p14="http://schemas.microsoft.com/office/powerpoint/2010/main" val="20087083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C5DAF-E163-4CEB-A6BC-218A61322C16}" type="datetimeFigureOut">
              <a:rPr lang="en-US" smtClean="0"/>
              <a:t>25/6/2022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D0C256-E677-4681-984D-C03E4A440090}" type="slidenum">
              <a:rPr lang="en-US" smtClean="0"/>
              <a:t>‹#›</a:t>
            </a:fld>
            <a:endParaRPr lang="en-US"/>
          </a:p>
        </p:txBody>
      </p:sp>
    </p:spTree>
    <p:extLst>
      <p:ext uri="{BB962C8B-B14F-4D97-AF65-F5344CB8AC3E}">
        <p14:creationId xmlns:p14="http://schemas.microsoft.com/office/powerpoint/2010/main" val="18220109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2D0C256-E677-4681-984D-C03E4A440090}" type="slidenum">
              <a:rPr lang="en-US" smtClean="0"/>
              <a:t>1</a:t>
            </a:fld>
            <a:endParaRPr lang="en-US"/>
          </a:p>
        </p:txBody>
      </p:sp>
    </p:spTree>
    <p:extLst>
      <p:ext uri="{BB962C8B-B14F-4D97-AF65-F5344CB8AC3E}">
        <p14:creationId xmlns:p14="http://schemas.microsoft.com/office/powerpoint/2010/main" val="3924447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2D0C256-E677-4681-984D-C03E4A440090}" type="slidenum">
              <a:rPr lang="en-US" smtClean="0"/>
              <a:t>2</a:t>
            </a:fld>
            <a:endParaRPr lang="en-US"/>
          </a:p>
        </p:txBody>
      </p:sp>
    </p:spTree>
    <p:extLst>
      <p:ext uri="{BB962C8B-B14F-4D97-AF65-F5344CB8AC3E}">
        <p14:creationId xmlns:p14="http://schemas.microsoft.com/office/powerpoint/2010/main" val="3388783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D54DB5-673A-4636-AFF8-29F335A6FA62}" type="datetime1">
              <a:rPr lang="en-US" smtClean="0"/>
              <a:t>25/6/2022</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AC83B04-5E66-4FA1-B8A2-3DE2FE9F2B0A}" type="datetime1">
              <a:rPr lang="en-US" smtClean="0"/>
              <a:t>25/6/2022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0DD4BEF-E0EF-4D96-AD2E-5DBA9A703E4F}" type="datetime1">
              <a:rPr lang="en-US" smtClean="0"/>
              <a:t>25/6/2022</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8A51AD9F-8A28-4BAA-9B78-8DE2DFAAA292}" type="datetime1">
              <a:rPr lang="en-US" smtClean="0"/>
              <a:t>25/6/2022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1F0DB61A-BF95-4706-82B9-A7946B2837B7}" type="datetime1">
              <a:rPr lang="en-US" smtClean="0"/>
              <a:t>25/6/2022</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D8D10EF8-D638-4CE9-AC6C-93AF8BD5E0EC}" type="datetime1">
              <a:rPr lang="en-US" smtClean="0"/>
              <a:t>25/6/2022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88B057-60AF-4915-A136-84FCD3E9BF71}" type="datetime1">
              <a:rPr lang="en-US" smtClean="0"/>
              <a:t>25/6/2022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8A16F0-5D5D-4514-BFF9-33A3DBB98C88}" type="datetime1">
              <a:rPr lang="en-US" smtClean="0"/>
              <a:t>25/6/2022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B4F194-0CCC-466A-9E2C-F5AD4F8D9A71}" type="datetime1">
              <a:rPr lang="en-US" smtClean="0"/>
              <a:t>25/6/2022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308A1F-2323-4505-B5C9-51623BDDACBF}" type="datetime1">
              <a:rPr lang="en-US" smtClean="0"/>
              <a:t>25/6/2022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51F2F1-94D6-43EF-BCC3-37286E99D9C9}" type="datetime1">
              <a:rPr lang="en-US" smtClean="0"/>
              <a:t>25/6/2022</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B1D0F9-EA2D-4D57-8B45-483E3BFEBAA6}" type="datetime1">
              <a:rPr lang="en-US" smtClean="0"/>
              <a:t>25/6/2022</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4C4AAE-58DC-4723-98C0-BEBE437A4D1F}" type="datetime1">
              <a:rPr lang="en-US" smtClean="0"/>
              <a:t>25/6/2022</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1EF59C-3C04-4F1A-9D04-3E886595A741}" type="datetime1">
              <a:rPr lang="en-US" smtClean="0"/>
              <a:t>25/6/2022</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EC6D736-7BFD-4FC8-BBB7-87AFB0FFDCE9}" type="datetime1">
              <a:rPr lang="en-US" smtClean="0"/>
              <a:t>25/6/2022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6B6E6B1-62AB-4B3D-87FF-F7D5BB21D0E2}" type="datetime1">
              <a:rPr lang="en-US" smtClean="0"/>
              <a:t>25/6/2022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B34A952-EE9C-4D4A-AA2F-052B208ABA61}" type="datetime1">
              <a:rPr lang="en-US" smtClean="0"/>
              <a:t>25/6/2022</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gif"/></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gi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gif"/></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gif"/></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gif"/></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0.emf"/></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gif"/></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gif"/></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jp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66682" y="759854"/>
            <a:ext cx="184731" cy="369332"/>
          </a:xfrm>
          <a:prstGeom prst="rect">
            <a:avLst/>
          </a:prstGeom>
          <a:noFill/>
        </p:spPr>
        <p:txBody>
          <a:bodyPr wrap="none" rtlCol="0">
            <a:spAutoFit/>
          </a:bodyPr>
          <a:lstStyle/>
          <a:p>
            <a:endParaRPr lang="en-US" dirty="0"/>
          </a:p>
        </p:txBody>
      </p:sp>
      <p:pic>
        <p:nvPicPr>
          <p:cNvPr id="7" name="Picture 6" descr="aptechlogoww"/>
          <p:cNvPicPr/>
          <p:nvPr/>
        </p:nvPicPr>
        <p:blipFill>
          <a:blip r:embed="rId3">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4">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3498227" y="1129186"/>
            <a:ext cx="6096000" cy="661207"/>
          </a:xfrm>
          <a:prstGeom prst="rect">
            <a:avLst/>
          </a:prstGeom>
        </p:spPr>
        <p:txBody>
          <a:bodyPr>
            <a:spAutoFit/>
          </a:bodyPr>
          <a:lstStyle/>
          <a:p>
            <a:pPr algn="ctr">
              <a:lnSpc>
                <a:spcPct val="150000"/>
              </a:lnSpc>
              <a:spcAft>
                <a:spcPts val="0"/>
              </a:spcAft>
            </a:pPr>
            <a:r>
              <a:rPr lang="vi-VN" sz="2800" b="1">
                <a:solidFill>
                  <a:srgbClr val="000000"/>
                </a:solidFill>
                <a:latin typeface="Times New Roman" panose="02020603050405020304" pitchFamily="18" charset="0"/>
                <a:ea typeface="Times New Roman" panose="02020603050405020304" pitchFamily="18" charset="0"/>
              </a:rPr>
              <a:t>ỨNG DỤNG ANDROID BÁN SÁCH</a:t>
            </a:r>
            <a:endParaRPr lang="en-US" sz="2800" dirty="0">
              <a:solidFill>
                <a:srgbClr val="000000"/>
              </a:solidFill>
              <a:effectLst/>
              <a:latin typeface="Times New Roman" panose="02020603050405020304" pitchFamily="18" charset="0"/>
              <a:ea typeface="Times New Roman" panose="02020603050405020304" pitchFamily="18" charset="0"/>
            </a:endParaRPr>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230190878"/>
              </p:ext>
            </p:extLst>
          </p:nvPr>
        </p:nvGraphicFramePr>
        <p:xfrm>
          <a:off x="2051420" y="2544606"/>
          <a:ext cx="8612287" cy="3663010"/>
        </p:xfrm>
        <a:graphic>
          <a:graphicData uri="http://schemas.openxmlformats.org/drawingml/2006/table">
            <a:tbl>
              <a:tblPr>
                <a:tableStyleId>{5C22544A-7EE6-4342-B048-85BDC9FD1C3A}</a:tableStyleId>
              </a:tblPr>
              <a:tblGrid>
                <a:gridCol w="4647190">
                  <a:extLst>
                    <a:ext uri="{9D8B030D-6E8A-4147-A177-3AD203B41FA5}">
                      <a16:colId xmlns:a16="http://schemas.microsoft.com/office/drawing/2014/main" val="20000"/>
                    </a:ext>
                  </a:extLst>
                </a:gridCol>
                <a:gridCol w="3965097">
                  <a:extLst>
                    <a:ext uri="{9D8B030D-6E8A-4147-A177-3AD203B41FA5}">
                      <a16:colId xmlns:a16="http://schemas.microsoft.com/office/drawing/2014/main" val="20001"/>
                    </a:ext>
                  </a:extLst>
                </a:gridCol>
              </a:tblGrid>
              <a:tr h="1000340">
                <a:tc gridSpan="2">
                  <a:txBody>
                    <a:bodyPr/>
                    <a:lstStyle/>
                    <a:p>
                      <a:pPr algn="ctr">
                        <a:lnSpc>
                          <a:spcPts val="1500"/>
                        </a:lnSpc>
                        <a:spcBef>
                          <a:spcPts val="600"/>
                        </a:spcBef>
                        <a:spcAft>
                          <a:spcPts val="600"/>
                        </a:spcAft>
                      </a:pPr>
                      <a:r>
                        <a:rPr lang="en-US" sz="2000" b="1" dirty="0" err="1">
                          <a:effectLst/>
                          <a:latin typeface="Times New Roman" panose="02020603050405020304" pitchFamily="18" charset="0"/>
                          <a:cs typeface="Times New Roman" panose="02020603050405020304" pitchFamily="18" charset="0"/>
                        </a:rPr>
                        <a:t>Nhóm</a:t>
                      </a:r>
                      <a:r>
                        <a:rPr lang="en-US" sz="2000" b="1">
                          <a:effectLst/>
                          <a:latin typeface="Times New Roman" panose="02020603050405020304" pitchFamily="18" charset="0"/>
                          <a:cs typeface="Times New Roman" panose="02020603050405020304" pitchFamily="18" charset="0"/>
                        </a:rPr>
                        <a:t> </a:t>
                      </a:r>
                      <a:r>
                        <a:rPr lang="vi-VN" sz="2000" b="1">
                          <a:effectLst/>
                          <a:latin typeface="Times New Roman" panose="02020603050405020304" pitchFamily="18" charset="0"/>
                          <a:cs typeface="Times New Roman" panose="02020603050405020304" pitchFamily="18" charset="0"/>
                        </a:rPr>
                        <a:t>2</a:t>
                      </a:r>
                      <a:r>
                        <a:rPr lang="en-US" sz="2000" b="1">
                          <a:effectLst/>
                          <a:latin typeface="Times New Roman" panose="02020603050405020304" pitchFamily="18" charset="0"/>
                          <a:cs typeface="Times New Roman" panose="02020603050405020304" pitchFamily="18" charset="0"/>
                        </a:rPr>
                        <a:t> </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669345">
                <a:tc>
                  <a:txBody>
                    <a:bodyPr/>
                    <a:lstStyle/>
                    <a:p>
                      <a:pPr algn="l">
                        <a:lnSpc>
                          <a:spcPts val="1500"/>
                        </a:lnSpc>
                        <a:spcBef>
                          <a:spcPts val="600"/>
                        </a:spcBef>
                        <a:spcAft>
                          <a:spcPts val="600"/>
                        </a:spcAft>
                      </a:pPr>
                      <a:r>
                        <a:rPr lang="en-US" sz="2000" b="1">
                          <a:effectLst/>
                          <a:latin typeface="Times New Roman" panose="02020603050405020304" pitchFamily="18" charset="0"/>
                          <a:cs typeface="Times New Roman" panose="02020603050405020304" pitchFamily="18" charset="0"/>
                        </a:rPr>
                        <a:t>Giảng viên hướng dẫn:</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Bef>
                          <a:spcPts val="600"/>
                        </a:spcBef>
                        <a:spcAft>
                          <a:spcPts val="600"/>
                        </a:spcAft>
                      </a:pPr>
                      <a:r>
                        <a:rPr lang="en-US" sz="2000" b="1">
                          <a:effectLst/>
                          <a:latin typeface="Times New Roman" panose="02020603050405020304" pitchFamily="18" charset="0"/>
                          <a:cs typeface="Times New Roman" panose="02020603050405020304" pitchFamily="18" charset="0"/>
                        </a:rPr>
                        <a:t>Thầy Bùi Thanh Hải.</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417789">
                <a:tc rowSpan="3">
                  <a:txBody>
                    <a:bodyPr/>
                    <a:lstStyle/>
                    <a:p>
                      <a:pPr algn="l">
                        <a:lnSpc>
                          <a:spcPts val="1500"/>
                        </a:lnSpc>
                        <a:spcBef>
                          <a:spcPts val="600"/>
                        </a:spcBef>
                        <a:spcAft>
                          <a:spcPts val="600"/>
                        </a:spcAft>
                      </a:pPr>
                      <a:r>
                        <a:rPr lang="en-US" sz="2000" b="1">
                          <a:effectLst/>
                          <a:latin typeface="Times New Roman" panose="02020603050405020304" pitchFamily="18" charset="0"/>
                          <a:cs typeface="Times New Roman" panose="02020603050405020304" pitchFamily="18" charset="0"/>
                        </a:rPr>
                        <a:t>Sinh viên thực hiện:</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Bef>
                          <a:spcPts val="600"/>
                        </a:spcBef>
                        <a:spcAft>
                          <a:spcPts val="600"/>
                        </a:spcAft>
                      </a:pPr>
                      <a:r>
                        <a:rPr lang="vi-VN" sz="2000" b="1">
                          <a:solidFill>
                            <a:schemeClr val="dk1"/>
                          </a:solidFill>
                          <a:effectLst/>
                          <a:latin typeface="Times New Roman" panose="02020603050405020304" pitchFamily="18" charset="0"/>
                          <a:ea typeface="+mn-ea"/>
                          <a:cs typeface="Times New Roman" panose="02020603050405020304" pitchFamily="18" charset="0"/>
                        </a:rPr>
                        <a:t>Nguyễn</a:t>
                      </a:r>
                      <a:r>
                        <a:rPr lang="vi-VN" sz="2000" b="1" baseline="0">
                          <a:solidFill>
                            <a:schemeClr val="dk1"/>
                          </a:solidFill>
                          <a:effectLst/>
                          <a:latin typeface="Times New Roman" panose="02020603050405020304" pitchFamily="18" charset="0"/>
                          <a:ea typeface="+mn-ea"/>
                          <a:cs typeface="Times New Roman" panose="02020603050405020304" pitchFamily="18" charset="0"/>
                        </a:rPr>
                        <a:t> Tuấn Sơn</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17789">
                <a:tc vMerge="1">
                  <a:txBody>
                    <a:bodyPr/>
                    <a:lstStyle/>
                    <a:p>
                      <a:endParaRPr lang="en-US"/>
                    </a:p>
                  </a:txBody>
                  <a:tcPr/>
                </a:tc>
                <a:tc>
                  <a:txBody>
                    <a:bodyPr/>
                    <a:lstStyle/>
                    <a:p>
                      <a:pPr algn="l">
                        <a:lnSpc>
                          <a:spcPts val="1500"/>
                        </a:lnSpc>
                        <a:spcBef>
                          <a:spcPts val="600"/>
                        </a:spcBef>
                        <a:spcAft>
                          <a:spcPts val="600"/>
                        </a:spcAft>
                      </a:pPr>
                      <a:r>
                        <a:rPr lang="vi-VN" sz="2000" b="1">
                          <a:solidFill>
                            <a:schemeClr val="dk1"/>
                          </a:solidFill>
                          <a:effectLst/>
                          <a:latin typeface="Times New Roman" panose="02020603050405020304" pitchFamily="18" charset="0"/>
                          <a:ea typeface="+mn-ea"/>
                          <a:cs typeface="Times New Roman" panose="02020603050405020304" pitchFamily="18" charset="0"/>
                        </a:rPr>
                        <a:t>Đỗ</a:t>
                      </a:r>
                      <a:r>
                        <a:rPr lang="vi-VN" sz="2000" b="1" baseline="0">
                          <a:solidFill>
                            <a:schemeClr val="dk1"/>
                          </a:solidFill>
                          <a:effectLst/>
                          <a:latin typeface="Times New Roman" panose="02020603050405020304" pitchFamily="18" charset="0"/>
                          <a:ea typeface="+mn-ea"/>
                          <a:cs typeface="Times New Roman" panose="02020603050405020304" pitchFamily="18" charset="0"/>
                        </a:rPr>
                        <a:t> Duy Đức</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17789">
                <a:tc vMerge="1">
                  <a:txBody>
                    <a:bodyPr/>
                    <a:lstStyle/>
                    <a:p>
                      <a:endParaRPr lang="en-US"/>
                    </a:p>
                  </a:txBody>
                  <a:tcPr/>
                </a:tc>
                <a:tc>
                  <a:txBody>
                    <a:bodyPr/>
                    <a:lstStyle/>
                    <a:p>
                      <a:pPr algn="l">
                        <a:lnSpc>
                          <a:spcPts val="1500"/>
                        </a:lnSpc>
                        <a:spcBef>
                          <a:spcPts val="600"/>
                        </a:spcBef>
                        <a:spcAft>
                          <a:spcPts val="600"/>
                        </a:spcAft>
                      </a:pPr>
                      <a:r>
                        <a:rPr lang="vi-VN" sz="2000" b="1">
                          <a:solidFill>
                            <a:schemeClr val="dk1"/>
                          </a:solidFill>
                          <a:effectLst/>
                          <a:latin typeface="Times New Roman" panose="02020603050405020304" pitchFamily="18" charset="0"/>
                          <a:ea typeface="+mn-ea"/>
                          <a:cs typeface="Times New Roman" panose="02020603050405020304" pitchFamily="18" charset="0"/>
                        </a:rPr>
                        <a:t>Bùi</a:t>
                      </a:r>
                      <a:r>
                        <a:rPr lang="vi-VN" sz="2000" b="1" baseline="0">
                          <a:solidFill>
                            <a:schemeClr val="dk1"/>
                          </a:solidFill>
                          <a:effectLst/>
                          <a:latin typeface="Times New Roman" panose="02020603050405020304" pitchFamily="18" charset="0"/>
                          <a:ea typeface="+mn-ea"/>
                          <a:cs typeface="Times New Roman" panose="02020603050405020304" pitchFamily="18" charset="0"/>
                        </a:rPr>
                        <a:t> Trọng Nhân</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739958">
                <a:tc>
                  <a:txBody>
                    <a:bodyPr/>
                    <a:lstStyle/>
                    <a:p>
                      <a:pPr algn="l">
                        <a:lnSpc>
                          <a:spcPts val="1500"/>
                        </a:lnSpc>
                        <a:spcBef>
                          <a:spcPts val="600"/>
                        </a:spcBef>
                        <a:spcAft>
                          <a:spcPts val="600"/>
                        </a:spcAft>
                      </a:pPr>
                      <a:r>
                        <a:rPr lang="en-US" sz="2000" b="1">
                          <a:effectLst/>
                          <a:latin typeface="Times New Roman" panose="02020603050405020304" pitchFamily="18" charset="0"/>
                          <a:cs typeface="Times New Roman" panose="02020603050405020304" pitchFamily="18" charset="0"/>
                        </a:rPr>
                        <a:t>Lớp:</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Bef>
                          <a:spcPts val="600"/>
                        </a:spcBef>
                        <a:spcAft>
                          <a:spcPts val="600"/>
                        </a:spcAft>
                      </a:pPr>
                      <a:r>
                        <a:rPr lang="vi-VN" sz="2000" b="1">
                          <a:solidFill>
                            <a:schemeClr val="dk1"/>
                          </a:solidFill>
                          <a:effectLst/>
                          <a:latin typeface="Times New Roman" panose="02020603050405020304" pitchFamily="18" charset="0"/>
                          <a:ea typeface="+mn-ea"/>
                          <a:cs typeface="Times New Roman" panose="02020603050405020304" pitchFamily="18" charset="0"/>
                        </a:rPr>
                        <a:t>C1909G</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77318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Shape 231"/>
          <p:cNvGrpSpPr/>
          <p:nvPr/>
        </p:nvGrpSpPr>
        <p:grpSpPr>
          <a:xfrm>
            <a:off x="-731851" y="261468"/>
            <a:ext cx="7694125" cy="1645500"/>
            <a:chOff x="2075625" y="1090612"/>
            <a:chExt cx="6278329" cy="2144143"/>
          </a:xfrm>
        </p:grpSpPr>
        <p:sp>
          <p:nvSpPr>
            <p:cNvPr id="1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16"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17"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18" name="Picture 17"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19" name="Picture 18"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3" name="Rectangle 2"/>
          <p:cNvSpPr/>
          <p:nvPr/>
        </p:nvSpPr>
        <p:spPr>
          <a:xfrm>
            <a:off x="866274" y="1378288"/>
            <a:ext cx="6096000" cy="1338828"/>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3.2. Chức năng của hệ thống</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3.2.1. Đối khách vãng lai</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spcAft>
                <a:spcPts val="0"/>
              </a:spcAft>
              <a:buFont typeface="Symbol" panose="05050102010706020507" pitchFamily="18" charset="2"/>
              <a:buBlip>
                <a:blip r:embed="rId4"/>
              </a:buBlip>
            </a:pPr>
            <a:r>
              <a:rPr lang="en-US" b="1" u="sng">
                <a:solidFill>
                  <a:srgbClr val="000000"/>
                </a:solidFill>
                <a:latin typeface="Times New Roman" panose="02020603050405020304" pitchFamily="18" charset="0"/>
                <a:ea typeface="Times New Roman" panose="02020603050405020304" pitchFamily="18" charset="0"/>
              </a:rPr>
              <a:t>Xem thông tin sản phẩm</a:t>
            </a:r>
            <a:endParaRPr lang="en-US" sz="2000">
              <a:solidFill>
                <a:srgbClr val="000000"/>
              </a:solidFill>
              <a:effectLst/>
              <a:latin typeface="Times New Roman" panose="02020603050405020304" pitchFamily="18" charset="0"/>
              <a:ea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4112531583"/>
              </p:ext>
            </p:extLst>
          </p:nvPr>
        </p:nvGraphicFramePr>
        <p:xfrm>
          <a:off x="1265378" y="2866395"/>
          <a:ext cx="10321569" cy="3466167"/>
        </p:xfrm>
        <a:graphic>
          <a:graphicData uri="http://schemas.openxmlformats.org/drawingml/2006/table">
            <a:tbl>
              <a:tblPr firstRow="1" firstCol="1" bandRow="1">
                <a:tableStyleId>{5C22544A-7EE6-4342-B048-85BDC9FD1C3A}</a:tableStyleId>
              </a:tblPr>
              <a:tblGrid>
                <a:gridCol w="1492499">
                  <a:extLst>
                    <a:ext uri="{9D8B030D-6E8A-4147-A177-3AD203B41FA5}">
                      <a16:colId xmlns:a16="http://schemas.microsoft.com/office/drawing/2014/main" val="20000"/>
                    </a:ext>
                  </a:extLst>
                </a:gridCol>
                <a:gridCol w="8829070">
                  <a:extLst>
                    <a:ext uri="{9D8B030D-6E8A-4147-A177-3AD203B41FA5}">
                      <a16:colId xmlns:a16="http://schemas.microsoft.com/office/drawing/2014/main" val="20001"/>
                    </a:ext>
                  </a:extLst>
                </a:gridCol>
              </a:tblGrid>
              <a:tr h="1417183">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Miêu tả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Chức năng xem thông tin cho phép khách vãng lai có thể xem thông tin tên sản phẩm, tên nhà sản xuất, hình ảnh của sản phẩm …</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762391">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Đầu vào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Người dùng click vào sản phẩm muốn xem thông tin.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609729">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Xử lý</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Tìm kiếm sản phẩm trong CSDL.</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676864">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Xuất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Hiển thị ra thông tin của sản phẩm cho người dùng.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22" name="Rectangle 2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spTree>
    <p:extLst>
      <p:ext uri="{BB962C8B-B14F-4D97-AF65-F5344CB8AC3E}">
        <p14:creationId xmlns:p14="http://schemas.microsoft.com/office/powerpoint/2010/main" val="73385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pic>
        <p:nvPicPr>
          <p:cNvPr id="12" name="Picture 11"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13" name="Picture 12"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14" name="Rectangle 13"/>
          <p:cNvSpPr/>
          <p:nvPr/>
        </p:nvSpPr>
        <p:spPr>
          <a:xfrm>
            <a:off x="733805" y="1611045"/>
            <a:ext cx="4067139" cy="539378"/>
          </a:xfrm>
          <a:prstGeom prst="rect">
            <a:avLst/>
          </a:prstGeom>
        </p:spPr>
        <p:txBody>
          <a:bodyPr wrap="none">
            <a:spAutoFit/>
          </a:bodyPr>
          <a:lstStyle/>
          <a:p>
            <a:pPr marL="342900" lvl="0" indent="-342900" algn="just">
              <a:lnSpc>
                <a:spcPct val="150000"/>
              </a:lnSpc>
              <a:spcAft>
                <a:spcPts val="0"/>
              </a:spcAft>
              <a:buFont typeface="Symbol" panose="05050102010706020507" pitchFamily="18" charset="2"/>
              <a:buBlip>
                <a:blip r:embed="rId4"/>
              </a:buBlip>
            </a:pPr>
            <a:r>
              <a:rPr lang="en-US" sz="2200" b="1" u="sng">
                <a:solidFill>
                  <a:srgbClr val="000000"/>
                </a:solidFill>
                <a:latin typeface="Times New Roman" panose="02020603050405020304" pitchFamily="18" charset="0"/>
                <a:ea typeface="Times New Roman" panose="02020603050405020304" pitchFamily="18" charset="0"/>
              </a:rPr>
              <a:t>Thêm sản phẩm vào giỏ hàng</a:t>
            </a:r>
            <a:endParaRPr lang="en-US" sz="2200">
              <a:solidFill>
                <a:srgbClr val="000000"/>
              </a:solidFill>
              <a:effectLst/>
              <a:latin typeface="Times New Roman" panose="02020603050405020304" pitchFamily="18" charset="0"/>
              <a:ea typeface="Times New Roman" panose="02020603050405020304" pitchFamily="18"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1375996655"/>
              </p:ext>
            </p:extLst>
          </p:nvPr>
        </p:nvGraphicFramePr>
        <p:xfrm>
          <a:off x="1853610" y="2567619"/>
          <a:ext cx="8666765" cy="3132696"/>
        </p:xfrm>
        <a:graphic>
          <a:graphicData uri="http://schemas.openxmlformats.org/drawingml/2006/table">
            <a:tbl>
              <a:tblPr firstRow="1" firstCol="1" bandRow="1">
                <a:tableStyleId>{5C22544A-7EE6-4342-B048-85BDC9FD1C3A}</a:tableStyleId>
              </a:tblPr>
              <a:tblGrid>
                <a:gridCol w="1253214">
                  <a:extLst>
                    <a:ext uri="{9D8B030D-6E8A-4147-A177-3AD203B41FA5}">
                      <a16:colId xmlns:a16="http://schemas.microsoft.com/office/drawing/2014/main" val="20000"/>
                    </a:ext>
                  </a:extLst>
                </a:gridCol>
                <a:gridCol w="7413551">
                  <a:extLst>
                    <a:ext uri="{9D8B030D-6E8A-4147-A177-3AD203B41FA5}">
                      <a16:colId xmlns:a16="http://schemas.microsoft.com/office/drawing/2014/main" val="20001"/>
                    </a:ext>
                  </a:extLst>
                </a:gridCol>
              </a:tblGrid>
              <a:tr h="846696">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Miêu tả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00000"/>
                        </a:lnSpc>
                        <a:spcBef>
                          <a:spcPts val="600"/>
                        </a:spcBef>
                        <a:spcAft>
                          <a:spcPts val="0"/>
                        </a:spcAft>
                      </a:pPr>
                      <a:r>
                        <a:rPr lang="en-US" sz="2000">
                          <a:effectLst/>
                          <a:latin typeface="Times New Roman" panose="02020603050405020304" pitchFamily="18" charset="0"/>
                          <a:cs typeface="Times New Roman" panose="02020603050405020304" pitchFamily="18" charset="0"/>
                        </a:rPr>
                        <a:t>Chức năng thêm sản phẩm vào giỏ hàng cho phép khách vãng lai thêm 1 sản phẩm vào giỏ hàng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662940">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Đầu vào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Người dùng click vào nút thêm vào giỏ hàng tương ứng với sản phẩm mong muốn.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421005">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Xử lý</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Thêm sản phẩm vào SESSION lưu thông tin giỏ hàng.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615950">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Xuất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Thông báo cho người dùng biết sản phẩm đã được đưa vào giỏ hàng thành công.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3520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sp>
        <p:nvSpPr>
          <p:cNvPr id="7" name="Rectangle 6"/>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pic>
        <p:nvPicPr>
          <p:cNvPr id="8" name="Picture 7"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9" name="Picture 8"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10" name="Rectangle 9"/>
          <p:cNvSpPr/>
          <p:nvPr/>
        </p:nvSpPr>
        <p:spPr>
          <a:xfrm>
            <a:off x="672285" y="1539871"/>
            <a:ext cx="2938625" cy="539378"/>
          </a:xfrm>
          <a:prstGeom prst="rect">
            <a:avLst/>
          </a:prstGeom>
        </p:spPr>
        <p:txBody>
          <a:bodyPr wrap="none">
            <a:spAutoFit/>
          </a:bodyPr>
          <a:lstStyle/>
          <a:p>
            <a:pPr marL="342900" lvl="0" indent="-342900" algn="just">
              <a:lnSpc>
                <a:spcPct val="150000"/>
              </a:lnSpc>
              <a:spcAft>
                <a:spcPts val="0"/>
              </a:spcAft>
              <a:buFont typeface="Symbol" panose="05050102010706020507" pitchFamily="18" charset="2"/>
              <a:buBlip>
                <a:blip r:embed="rId4"/>
              </a:buBlip>
            </a:pPr>
            <a:r>
              <a:rPr lang="en-US" sz="2200" b="1" u="sng">
                <a:solidFill>
                  <a:srgbClr val="000000"/>
                </a:solidFill>
                <a:latin typeface="Times New Roman" panose="02020603050405020304" pitchFamily="18" charset="0"/>
                <a:ea typeface="Times New Roman" panose="02020603050405020304" pitchFamily="18" charset="0"/>
              </a:rPr>
              <a:t>Tìm kiếm sản phẩm</a:t>
            </a:r>
            <a:endParaRPr lang="en-US" sz="2200">
              <a:solidFill>
                <a:srgbClr val="000000"/>
              </a:solidFill>
              <a:effectLst/>
              <a:latin typeface="Times New Roman" panose="02020603050405020304" pitchFamily="18" charset="0"/>
              <a:ea typeface="Times New Roman" panose="02020603050405020304" pitchFamily="1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542971737"/>
              </p:ext>
            </p:extLst>
          </p:nvPr>
        </p:nvGraphicFramePr>
        <p:xfrm>
          <a:off x="1463479" y="2527210"/>
          <a:ext cx="9714037" cy="3327679"/>
        </p:xfrm>
        <a:graphic>
          <a:graphicData uri="http://schemas.openxmlformats.org/drawingml/2006/table">
            <a:tbl>
              <a:tblPr firstRow="1" firstCol="1" bandRow="1">
                <a:tableStyleId>{5C22544A-7EE6-4342-B048-85BDC9FD1C3A}</a:tableStyleId>
              </a:tblPr>
              <a:tblGrid>
                <a:gridCol w="1404650">
                  <a:extLst>
                    <a:ext uri="{9D8B030D-6E8A-4147-A177-3AD203B41FA5}">
                      <a16:colId xmlns:a16="http://schemas.microsoft.com/office/drawing/2014/main" val="20000"/>
                    </a:ext>
                  </a:extLst>
                </a:gridCol>
                <a:gridCol w="8309387">
                  <a:extLst>
                    <a:ext uri="{9D8B030D-6E8A-4147-A177-3AD203B41FA5}">
                      <a16:colId xmlns:a16="http://schemas.microsoft.com/office/drawing/2014/main" val="20001"/>
                    </a:ext>
                  </a:extLst>
                </a:gridCol>
              </a:tblGrid>
              <a:tr h="945228">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Miêu tả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Chức năng cho phép khách vãng lai tìm kiếm 1 loại sản phẩm nào đó.</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1008528">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Đầu vào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Người dùng nhập thông tin muốn tìm kiếm vào ô tìm kiếm trên giao diện sau đó bấm Search.</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633017">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Xử lý</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Hệ thống sẽ tìm kiếm các thông tin trong  CSDL.</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740906">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Xuất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Hiển thị thông tin kết quả tìm kiếm được cho người dùng.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2121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dirty="0">
                  <a:solidFill>
                    <a:schemeClr val="bg1"/>
                  </a:solidFill>
                  <a:latin typeface="Times New Roman" panose="02020603050405020304" pitchFamily="18" charset="0"/>
                  <a:ea typeface="Century Gothic"/>
                  <a:cs typeface="Times New Roman" panose="02020603050405020304" pitchFamily="18" charset="0"/>
                  <a:sym typeface="Century Gothic"/>
                </a:rPr>
                <a:t>            </a:t>
              </a:r>
              <a:r>
                <a:rPr lang="en-US" sz="2800" b="1" dirty="0" err="1">
                  <a:solidFill>
                    <a:schemeClr val="bg1"/>
                  </a:solidFill>
                  <a:latin typeface="Times New Roman" panose="02020603050405020304" pitchFamily="18" charset="0"/>
                  <a:ea typeface="Century Gothic"/>
                  <a:cs typeface="Times New Roman" panose="02020603050405020304" pitchFamily="18" charset="0"/>
                  <a:sym typeface="Century Gothic"/>
                </a:rPr>
                <a:t>Danh</a:t>
              </a: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sp>
        <p:nvSpPr>
          <p:cNvPr id="7" name="Rectangle 6"/>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pic>
        <p:nvPicPr>
          <p:cNvPr id="8" name="Picture 7"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9" name="Picture 8"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10" name="Rectangle 9"/>
          <p:cNvSpPr/>
          <p:nvPr/>
        </p:nvSpPr>
        <p:spPr>
          <a:xfrm>
            <a:off x="615679" y="1610119"/>
            <a:ext cx="3950120" cy="539378"/>
          </a:xfrm>
          <a:prstGeom prst="rect">
            <a:avLst/>
          </a:prstGeom>
        </p:spPr>
        <p:txBody>
          <a:bodyPr wrap="none">
            <a:spAutoFit/>
          </a:bodyPr>
          <a:lstStyle/>
          <a:p>
            <a:pPr marL="342900" lvl="0" indent="-342900" algn="just">
              <a:lnSpc>
                <a:spcPct val="150000"/>
              </a:lnSpc>
              <a:spcAft>
                <a:spcPts val="0"/>
              </a:spcAft>
              <a:buFont typeface="Symbol" panose="05050102010706020507" pitchFamily="18" charset="2"/>
              <a:buBlip>
                <a:blip r:embed="rId4"/>
              </a:buBlip>
            </a:pPr>
            <a:r>
              <a:rPr lang="en-US" sz="2200" b="1" u="sng">
                <a:solidFill>
                  <a:srgbClr val="000000"/>
                </a:solidFill>
                <a:latin typeface="Times New Roman" panose="02020603050405020304" pitchFamily="18" charset="0"/>
                <a:ea typeface="Times New Roman" panose="02020603050405020304" pitchFamily="18" charset="0"/>
              </a:rPr>
              <a:t>Tạo mới tài khoản(Đăng ký)</a:t>
            </a:r>
            <a:endParaRPr lang="en-US" sz="2200">
              <a:solidFill>
                <a:srgbClr val="000000"/>
              </a:solidFill>
              <a:effectLst/>
              <a:latin typeface="Times New Roman" panose="02020603050405020304" pitchFamily="18" charset="0"/>
              <a:ea typeface="Times New Roman" panose="02020603050405020304" pitchFamily="1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682475622"/>
              </p:ext>
            </p:extLst>
          </p:nvPr>
        </p:nvGraphicFramePr>
        <p:xfrm>
          <a:off x="1047015" y="2149497"/>
          <a:ext cx="10075396" cy="4407590"/>
        </p:xfrm>
        <a:graphic>
          <a:graphicData uri="http://schemas.openxmlformats.org/drawingml/2006/table">
            <a:tbl>
              <a:tblPr firstRow="1" firstCol="1" bandRow="1">
                <a:tableStyleId>{5C22544A-7EE6-4342-B048-85BDC9FD1C3A}</a:tableStyleId>
              </a:tblPr>
              <a:tblGrid>
                <a:gridCol w="1456902">
                  <a:extLst>
                    <a:ext uri="{9D8B030D-6E8A-4147-A177-3AD203B41FA5}">
                      <a16:colId xmlns:a16="http://schemas.microsoft.com/office/drawing/2014/main" val="20000"/>
                    </a:ext>
                  </a:extLst>
                </a:gridCol>
                <a:gridCol w="8618494">
                  <a:extLst>
                    <a:ext uri="{9D8B030D-6E8A-4147-A177-3AD203B41FA5}">
                      <a16:colId xmlns:a16="http://schemas.microsoft.com/office/drawing/2014/main" val="20001"/>
                    </a:ext>
                  </a:extLst>
                </a:gridCol>
              </a:tblGrid>
              <a:tr h="710783">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Miêu tả</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Chức năng tạo tài khoản cho phép người dùng vãng lai có thể tạo mới tài khoản với hệ thống ADHBook.</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621038">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Đầu vào</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Người dùng cung cấp các thông tin cần thiết để tạo tài khoản.</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085898">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Xử lý</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 Hệ thống sẽ kiểm tra xem các thông tin nhập vào đã đúng định dạng hay chưa? </a:t>
                      </a:r>
                    </a:p>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 Các trường bắt buộc phải nhập nếu khách hàng chưa nhập sẽ yêu cầu người dùng nhập vào.</a:t>
                      </a:r>
                    </a:p>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 Hệ thống sẽ kiểm tra xem tên tài khoản này đã có trong CSDL hay chưa? Nếu đã có yêu cầu người dùng thay đổi tên đăng nhập.</a:t>
                      </a:r>
                    </a:p>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 Sau khi kiểm tra tất cả các thông tin đã đúng thì sẽ thực hiện thêm mới bản ghi vào CSDL lưu trữ thông tin của người dùng.</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696424">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Xuất</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Thông báo cho người dùng tạo thành công tài khoản và có thể dùng tài khoản này để đăng nhập vào hệ thống E-Shopper.</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6514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graphicFrame>
        <p:nvGraphicFramePr>
          <p:cNvPr id="10" name="Table 9"/>
          <p:cNvGraphicFramePr>
            <a:graphicFrameLocks noGrp="1"/>
          </p:cNvGraphicFramePr>
          <p:nvPr>
            <p:extLst>
              <p:ext uri="{D42A27DB-BD31-4B8C-83A1-F6EECF244321}">
                <p14:modId xmlns:p14="http://schemas.microsoft.com/office/powerpoint/2010/main" val="3413636347"/>
              </p:ext>
            </p:extLst>
          </p:nvPr>
        </p:nvGraphicFramePr>
        <p:xfrm>
          <a:off x="1271897" y="2745273"/>
          <a:ext cx="10014288" cy="3343701"/>
        </p:xfrm>
        <a:graphic>
          <a:graphicData uri="http://schemas.openxmlformats.org/drawingml/2006/table">
            <a:tbl>
              <a:tblPr firstRow="1" firstCol="1" bandRow="1">
                <a:tableStyleId>{5C22544A-7EE6-4342-B048-85BDC9FD1C3A}</a:tableStyleId>
              </a:tblPr>
              <a:tblGrid>
                <a:gridCol w="1448066">
                  <a:extLst>
                    <a:ext uri="{9D8B030D-6E8A-4147-A177-3AD203B41FA5}">
                      <a16:colId xmlns:a16="http://schemas.microsoft.com/office/drawing/2014/main" val="20000"/>
                    </a:ext>
                  </a:extLst>
                </a:gridCol>
                <a:gridCol w="8566222">
                  <a:extLst>
                    <a:ext uri="{9D8B030D-6E8A-4147-A177-3AD203B41FA5}">
                      <a16:colId xmlns:a16="http://schemas.microsoft.com/office/drawing/2014/main" val="20001"/>
                    </a:ext>
                  </a:extLst>
                </a:gridCol>
              </a:tblGrid>
              <a:tr h="1399598">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Miêu tả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Chức năng xem thông tin cho phép khách có thể xem thông tin tên sản phẩm, tên nhà sản xuất hình ảnh của sản phẩm …</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723367">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Đầu vào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Người dùng click vào sản phẩm muốn xem thông tin.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578519">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Xử lý</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Tìm kiếm sản phẩm trong CSDL.</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642217">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Xuất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Hiển thị ra thông tin của sản phẩm cho người dùng.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1" name="Rectangle 1"/>
          <p:cNvSpPr>
            <a:spLocks noChangeArrowheads="1"/>
          </p:cNvSpPr>
          <p:nvPr/>
        </p:nvSpPr>
        <p:spPr bwMode="auto">
          <a:xfrm>
            <a:off x="1063098" y="1516787"/>
            <a:ext cx="6707285"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bmk="_Toc518500744">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3.2.2. Đối với khách hàng đã có tài khoản với hệ thống</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2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Xem thông tin sản phẩm</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891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graphicFrame>
        <p:nvGraphicFramePr>
          <p:cNvPr id="10" name="Table 9"/>
          <p:cNvGraphicFramePr>
            <a:graphicFrameLocks noGrp="1"/>
          </p:cNvGraphicFramePr>
          <p:nvPr>
            <p:extLst>
              <p:ext uri="{D42A27DB-BD31-4B8C-83A1-F6EECF244321}">
                <p14:modId xmlns:p14="http://schemas.microsoft.com/office/powerpoint/2010/main" val="145166043"/>
              </p:ext>
            </p:extLst>
          </p:nvPr>
        </p:nvGraphicFramePr>
        <p:xfrm>
          <a:off x="1060664" y="2427209"/>
          <a:ext cx="9884840" cy="3410201"/>
        </p:xfrm>
        <a:graphic>
          <a:graphicData uri="http://schemas.openxmlformats.org/drawingml/2006/table">
            <a:tbl>
              <a:tblPr firstRow="1" firstCol="1" bandRow="1">
                <a:tableStyleId>{5C22544A-7EE6-4342-B048-85BDC9FD1C3A}</a:tableStyleId>
              </a:tblPr>
              <a:tblGrid>
                <a:gridCol w="1429348">
                  <a:extLst>
                    <a:ext uri="{9D8B030D-6E8A-4147-A177-3AD203B41FA5}">
                      <a16:colId xmlns:a16="http://schemas.microsoft.com/office/drawing/2014/main" val="20000"/>
                    </a:ext>
                  </a:extLst>
                </a:gridCol>
                <a:gridCol w="8455492">
                  <a:extLst>
                    <a:ext uri="{9D8B030D-6E8A-4147-A177-3AD203B41FA5}">
                      <a16:colId xmlns:a16="http://schemas.microsoft.com/office/drawing/2014/main" val="20001"/>
                    </a:ext>
                  </a:extLst>
                </a:gridCol>
              </a:tblGrid>
              <a:tr h="1066618">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Miêu tả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Chức năng thêm sản phẩm vào giỏ hàng cho phép khách  thêm 1 sản phẩm vào giỏ hàng.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913697">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Đầu vào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Người dùng click vào nút thêm vào giỏ hàng tương ứng với sản phẩm mong muốn.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580250">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Xử lý</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Thêm sản phẩm vào SESSION lưu thông tin giỏ hàng.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848933">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Xuất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Thông báo cho người dùng biết sản phẩm đã được đưa vào giỏ hàng thành công.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1" name="Rectangle 1"/>
          <p:cNvSpPr>
            <a:spLocks noChangeArrowheads="1"/>
          </p:cNvSpPr>
          <p:nvPr/>
        </p:nvSpPr>
        <p:spPr bwMode="auto">
          <a:xfrm>
            <a:off x="927463" y="1509081"/>
            <a:ext cx="382027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2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Thêm sản phẩm vào giỏ hàng</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814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graphicFrame>
        <p:nvGraphicFramePr>
          <p:cNvPr id="13" name="Table 12"/>
          <p:cNvGraphicFramePr>
            <a:graphicFrameLocks noGrp="1"/>
          </p:cNvGraphicFramePr>
          <p:nvPr>
            <p:extLst>
              <p:ext uri="{D42A27DB-BD31-4B8C-83A1-F6EECF244321}">
                <p14:modId xmlns:p14="http://schemas.microsoft.com/office/powerpoint/2010/main" val="4240157141"/>
              </p:ext>
            </p:extLst>
          </p:nvPr>
        </p:nvGraphicFramePr>
        <p:xfrm>
          <a:off x="1086359" y="2272070"/>
          <a:ext cx="9804554" cy="3819229"/>
        </p:xfrm>
        <a:graphic>
          <a:graphicData uri="http://schemas.openxmlformats.org/drawingml/2006/table">
            <a:tbl>
              <a:tblPr firstRow="1" firstCol="1" bandRow="1">
                <a:tableStyleId>{5C22544A-7EE6-4342-B048-85BDC9FD1C3A}</a:tableStyleId>
              </a:tblPr>
              <a:tblGrid>
                <a:gridCol w="1417739">
                  <a:extLst>
                    <a:ext uri="{9D8B030D-6E8A-4147-A177-3AD203B41FA5}">
                      <a16:colId xmlns:a16="http://schemas.microsoft.com/office/drawing/2014/main" val="20000"/>
                    </a:ext>
                  </a:extLst>
                </a:gridCol>
                <a:gridCol w="8386815">
                  <a:extLst>
                    <a:ext uri="{9D8B030D-6E8A-4147-A177-3AD203B41FA5}">
                      <a16:colId xmlns:a16="http://schemas.microsoft.com/office/drawing/2014/main" val="20001"/>
                    </a:ext>
                  </a:extLst>
                </a:gridCol>
              </a:tblGrid>
              <a:tr h="1031098">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Miêu tả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Chức năng thanh toán các sản phẩm trong giỏ hàng cho phép khách  thêm 1 sản phẩm vào giỏ hàng.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1087340">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Đầu vào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Người dùng click vào nút thêm vào thanh toán tương ứng với các sản phẩm bên trong giỏ hàng.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690523">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Xử lý</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Tiến hành giao dịch, thông tin lưu lại trong database.</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1010268">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Xuất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Thông báo cho người dùng biết sản phẩm đã được thanh toán thành công.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4" name="Rectangle 2"/>
          <p:cNvSpPr>
            <a:spLocks noChangeArrowheads="1"/>
          </p:cNvSpPr>
          <p:nvPr/>
        </p:nvSpPr>
        <p:spPr bwMode="auto">
          <a:xfrm>
            <a:off x="927463" y="1611045"/>
            <a:ext cx="47502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Thanh toán các sản phẩm trong giỏ hàng</a:t>
            </a: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829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graphicFrame>
        <p:nvGraphicFramePr>
          <p:cNvPr id="10" name="Table 9"/>
          <p:cNvGraphicFramePr>
            <a:graphicFrameLocks noGrp="1"/>
          </p:cNvGraphicFramePr>
          <p:nvPr>
            <p:extLst>
              <p:ext uri="{D42A27DB-BD31-4B8C-83A1-F6EECF244321}">
                <p14:modId xmlns:p14="http://schemas.microsoft.com/office/powerpoint/2010/main" val="466513423"/>
              </p:ext>
            </p:extLst>
          </p:nvPr>
        </p:nvGraphicFramePr>
        <p:xfrm>
          <a:off x="1145828" y="2428766"/>
          <a:ext cx="9775658" cy="3230629"/>
        </p:xfrm>
        <a:graphic>
          <a:graphicData uri="http://schemas.openxmlformats.org/drawingml/2006/table">
            <a:tbl>
              <a:tblPr firstRow="1" firstCol="1" bandRow="1">
                <a:tableStyleId>{5C22544A-7EE6-4342-B048-85BDC9FD1C3A}</a:tableStyleId>
              </a:tblPr>
              <a:tblGrid>
                <a:gridCol w="1413560">
                  <a:extLst>
                    <a:ext uri="{9D8B030D-6E8A-4147-A177-3AD203B41FA5}">
                      <a16:colId xmlns:a16="http://schemas.microsoft.com/office/drawing/2014/main" val="20000"/>
                    </a:ext>
                  </a:extLst>
                </a:gridCol>
                <a:gridCol w="8362098">
                  <a:extLst>
                    <a:ext uri="{9D8B030D-6E8A-4147-A177-3AD203B41FA5}">
                      <a16:colId xmlns:a16="http://schemas.microsoft.com/office/drawing/2014/main" val="20001"/>
                    </a:ext>
                  </a:extLst>
                </a:gridCol>
              </a:tblGrid>
              <a:tr h="1054723">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Miêu tả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Chức năng tìm kiếm cho phép khách tìm kiếm 1 loại sản phẩm nào đó.</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1054723">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Đầu vào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Người dùng nhập thông tin muốn tìm kiếm vào ô tìm kiếm trên giao diện và bấm nút Search.</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516570">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Xử lý</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Hệ thống sẽ tìm kiếm các thông tin trong  CSDL.</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604613">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Xuất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Hiển thị thông tin kết quả tìm kiếm được cho người dùng.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1" name="Rectangle 1"/>
          <p:cNvSpPr>
            <a:spLocks noChangeArrowheads="1"/>
          </p:cNvSpPr>
          <p:nvPr/>
        </p:nvSpPr>
        <p:spPr bwMode="auto">
          <a:xfrm>
            <a:off x="927463" y="1584403"/>
            <a:ext cx="269176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Tìm kiếm sản phẩm</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3923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graphicFrame>
        <p:nvGraphicFramePr>
          <p:cNvPr id="10" name="Table 9"/>
          <p:cNvGraphicFramePr>
            <a:graphicFrameLocks noGrp="1"/>
          </p:cNvGraphicFramePr>
          <p:nvPr>
            <p:extLst>
              <p:ext uri="{D42A27DB-BD31-4B8C-83A1-F6EECF244321}">
                <p14:modId xmlns:p14="http://schemas.microsoft.com/office/powerpoint/2010/main" val="2281846151"/>
              </p:ext>
            </p:extLst>
          </p:nvPr>
        </p:nvGraphicFramePr>
        <p:xfrm>
          <a:off x="1115254" y="2527211"/>
          <a:ext cx="9980376" cy="3755583"/>
        </p:xfrm>
        <a:graphic>
          <a:graphicData uri="http://schemas.openxmlformats.org/drawingml/2006/table">
            <a:tbl>
              <a:tblPr firstRow="1" firstCol="1" bandRow="1">
                <a:tableStyleId>{5C22544A-7EE6-4342-B048-85BDC9FD1C3A}</a:tableStyleId>
              </a:tblPr>
              <a:tblGrid>
                <a:gridCol w="1443163">
                  <a:extLst>
                    <a:ext uri="{9D8B030D-6E8A-4147-A177-3AD203B41FA5}">
                      <a16:colId xmlns:a16="http://schemas.microsoft.com/office/drawing/2014/main" val="20000"/>
                    </a:ext>
                  </a:extLst>
                </a:gridCol>
                <a:gridCol w="8537213">
                  <a:extLst>
                    <a:ext uri="{9D8B030D-6E8A-4147-A177-3AD203B41FA5}">
                      <a16:colId xmlns:a16="http://schemas.microsoft.com/office/drawing/2014/main" val="20001"/>
                    </a:ext>
                  </a:extLst>
                </a:gridCol>
              </a:tblGrid>
              <a:tr h="1304703">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Miêu tả</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Chức năng xem thông tin người dùng  đối với những khách hàng đã có tài khoản và đã đăng nhập vào hệ thống. Chức năng cho phép người dùng có thể xem thông tin của mình, ví dụ họ tên, địa chỉ, số điện thoại,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933818">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Đầu vào</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Người dùng đăng nhập vào hệ thống và click vào nút xem  thông tin người dùng.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593028">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Xử lý</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Hệ thống sẽ tìm kiếm thông tin tương ứng với tài khoản của người dùng đã đăng nhập vào hệ thống.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694102">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Xuất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Hiển thị lên thông tin của người dùng.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1" name="Rectangle 1"/>
          <p:cNvSpPr>
            <a:spLocks noChangeArrowheads="1"/>
          </p:cNvSpPr>
          <p:nvPr/>
        </p:nvSpPr>
        <p:spPr bwMode="auto">
          <a:xfrm>
            <a:off x="927463" y="1634048"/>
            <a:ext cx="346601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Xem thông tin người dùng</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880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9" name="Table 8"/>
          <p:cNvGraphicFramePr>
            <a:graphicFrameLocks noGrp="1"/>
          </p:cNvGraphicFramePr>
          <p:nvPr>
            <p:extLst>
              <p:ext uri="{D42A27DB-BD31-4B8C-83A1-F6EECF244321}">
                <p14:modId xmlns:p14="http://schemas.microsoft.com/office/powerpoint/2010/main" val="623513518"/>
              </p:ext>
            </p:extLst>
          </p:nvPr>
        </p:nvGraphicFramePr>
        <p:xfrm>
          <a:off x="1033367" y="2214359"/>
          <a:ext cx="10020805" cy="3950221"/>
        </p:xfrm>
        <a:graphic>
          <a:graphicData uri="http://schemas.openxmlformats.org/drawingml/2006/table">
            <a:tbl>
              <a:tblPr firstRow="1" firstCol="1" bandRow="1">
                <a:tableStyleId>{5C22544A-7EE6-4342-B048-85BDC9FD1C3A}</a:tableStyleId>
              </a:tblPr>
              <a:tblGrid>
                <a:gridCol w="1449009">
                  <a:extLst>
                    <a:ext uri="{9D8B030D-6E8A-4147-A177-3AD203B41FA5}">
                      <a16:colId xmlns:a16="http://schemas.microsoft.com/office/drawing/2014/main" val="20000"/>
                    </a:ext>
                  </a:extLst>
                </a:gridCol>
                <a:gridCol w="8571796">
                  <a:extLst>
                    <a:ext uri="{9D8B030D-6E8A-4147-A177-3AD203B41FA5}">
                      <a16:colId xmlns:a16="http://schemas.microsoft.com/office/drawing/2014/main" val="20001"/>
                    </a:ext>
                  </a:extLst>
                </a:gridCol>
              </a:tblGrid>
              <a:tr h="1284169">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Miêu tả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Chức năng đổi thông tin người dùng  đối với những khách hàng đã có tài khoản và đã đăng nhập vào hệ thống. Chức năng cho phép người dùng có thể sửa thông tin của mình, ví dụ họ tên, địa chỉ, số điện thoại, …</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954641">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Đầu vào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Người dùng đăng nhập vào hệ thống và click vào nút sửa thông tin người dùng.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747346">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Xử lý</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Hệ thống sẽ kiểm tra  việc nhập đúng các thông tin đầu vào và các trường bắt buộc phải nhập sau đó thực hiện lưu dữ liệu vào CSDL.</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709580">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Xuất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Thông báo kết quả cho người dùng.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0" name="Rectangle 1"/>
          <p:cNvSpPr>
            <a:spLocks noChangeArrowheads="1"/>
          </p:cNvSpPr>
          <p:nvPr/>
        </p:nvSpPr>
        <p:spPr bwMode="auto">
          <a:xfrm>
            <a:off x="873602" y="1444918"/>
            <a:ext cx="332494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Đổi thông tin người dùng</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spTree>
    <p:extLst>
      <p:ext uri="{BB962C8B-B14F-4D97-AF65-F5344CB8AC3E}">
        <p14:creationId xmlns:p14="http://schemas.microsoft.com/office/powerpoint/2010/main" val="133802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Shape 231"/>
          <p:cNvGrpSpPr/>
          <p:nvPr/>
        </p:nvGrpSpPr>
        <p:grpSpPr>
          <a:xfrm>
            <a:off x="-535908" y="341997"/>
            <a:ext cx="5055657" cy="1645500"/>
            <a:chOff x="2075625" y="1090612"/>
            <a:chExt cx="4615686" cy="2144143"/>
          </a:xfrm>
        </p:grpSpPr>
        <p:sp>
          <p:nvSpPr>
            <p:cNvPr id="25" name="Shape 232"/>
            <p:cNvSpPr/>
            <p:nvPr/>
          </p:nvSpPr>
          <p:spPr>
            <a:xfrm>
              <a:off x="2676179" y="1557176"/>
              <a:ext cx="4015132" cy="854947"/>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chemeClr val="bg1"/>
                  </a:solidFill>
                  <a:latin typeface="Times New Roman" panose="02020603050405020304" pitchFamily="18" charset="0"/>
                  <a:ea typeface="Century Gothic"/>
                  <a:cs typeface="Times New Roman" panose="02020603050405020304" pitchFamily="18" charset="0"/>
                  <a:sym typeface="Century Gothic"/>
                </a:rPr>
                <a:t>     </a:t>
              </a:r>
              <a:r>
                <a:rPr lang="en-US" sz="3000" b="1">
                  <a:solidFill>
                    <a:schemeClr val="bg1"/>
                  </a:solidFill>
                  <a:latin typeface="Times New Roman" panose="02020603050405020304" pitchFamily="18" charset="0"/>
                  <a:ea typeface="Century Gothic"/>
                  <a:cs typeface="Times New Roman" panose="02020603050405020304" pitchFamily="18" charset="0"/>
                  <a:sym typeface="Century Gothic"/>
                </a:rPr>
                <a:t>Mục lục</a:t>
              </a:r>
              <a:endParaRPr sz="30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26"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imes New Roman" panose="02020603050405020304" pitchFamily="18" charset="0"/>
                <a:ea typeface="Century Gothic"/>
                <a:cs typeface="Times New Roman" panose="02020603050405020304" pitchFamily="18" charset="0"/>
                <a:sym typeface="Century Gothic"/>
              </a:endParaRPr>
            </a:p>
          </p:txBody>
        </p:sp>
        <p:sp>
          <p:nvSpPr>
            <p:cNvPr id="27" name="Shape 234"/>
            <p:cNvSpPr/>
            <p:nvPr/>
          </p:nvSpPr>
          <p:spPr>
            <a:xfrm>
              <a:off x="2564895" y="1090612"/>
              <a:ext cx="1190813" cy="1321511"/>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sp>
        <p:nvSpPr>
          <p:cNvPr id="28" name="Rectangle 27"/>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3600" b="1">
              <a:solidFill>
                <a:schemeClr val="bg1"/>
              </a:solidFill>
              <a:latin typeface="Times New Roman" panose="02020603050405020304" pitchFamily="18" charset="0"/>
              <a:cs typeface="Times New Roman" panose="02020603050405020304" pitchFamily="18" charset="0"/>
            </a:endParaRPr>
          </a:p>
        </p:txBody>
      </p:sp>
      <p:pic>
        <p:nvPicPr>
          <p:cNvPr id="17" name="Picture 16" descr="aptechlogoww"/>
          <p:cNvPicPr/>
          <p:nvPr/>
        </p:nvPicPr>
        <p:blipFill>
          <a:blip r:embed="rId3">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18" name="Picture 17" descr="bkaptechlogo"/>
          <p:cNvPicPr/>
          <p:nvPr/>
        </p:nvPicPr>
        <p:blipFill>
          <a:blip r:embed="rId4">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6" name="Diagram 5"/>
          <p:cNvGraphicFramePr/>
          <p:nvPr>
            <p:extLst>
              <p:ext uri="{D42A27DB-BD31-4B8C-83A1-F6EECF244321}">
                <p14:modId xmlns:p14="http://schemas.microsoft.com/office/powerpoint/2010/main" val="1823574077"/>
              </p:ext>
            </p:extLst>
          </p:nvPr>
        </p:nvGraphicFramePr>
        <p:xfrm>
          <a:off x="3384282" y="1983347"/>
          <a:ext cx="6970332" cy="42966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5593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9" name="Table 8"/>
          <p:cNvGraphicFramePr>
            <a:graphicFrameLocks noGrp="1"/>
          </p:cNvGraphicFramePr>
          <p:nvPr>
            <p:extLst>
              <p:ext uri="{D42A27DB-BD31-4B8C-83A1-F6EECF244321}">
                <p14:modId xmlns:p14="http://schemas.microsoft.com/office/powerpoint/2010/main" val="3446411240"/>
              </p:ext>
            </p:extLst>
          </p:nvPr>
        </p:nvGraphicFramePr>
        <p:xfrm>
          <a:off x="1128901" y="2243292"/>
          <a:ext cx="9994024" cy="3911847"/>
        </p:xfrm>
        <a:graphic>
          <a:graphicData uri="http://schemas.openxmlformats.org/drawingml/2006/table">
            <a:tbl>
              <a:tblPr firstRow="1" firstCol="1" bandRow="1">
                <a:tableStyleId>{5C22544A-7EE6-4342-B048-85BDC9FD1C3A}</a:tableStyleId>
              </a:tblPr>
              <a:tblGrid>
                <a:gridCol w="1445136">
                  <a:extLst>
                    <a:ext uri="{9D8B030D-6E8A-4147-A177-3AD203B41FA5}">
                      <a16:colId xmlns:a16="http://schemas.microsoft.com/office/drawing/2014/main" val="20000"/>
                    </a:ext>
                  </a:extLst>
                </a:gridCol>
                <a:gridCol w="8548888">
                  <a:extLst>
                    <a:ext uri="{9D8B030D-6E8A-4147-A177-3AD203B41FA5}">
                      <a16:colId xmlns:a16="http://schemas.microsoft.com/office/drawing/2014/main" val="20001"/>
                    </a:ext>
                  </a:extLst>
                </a:gridCol>
              </a:tblGrid>
              <a:tr h="1374045">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Miêu tả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Chức năng đăng xuất người dùng  đối với những khách hàng đã có tài khoản và đã đăng nhập vào hệ thống. Chức năng cho phép người dùng có thể đăng xuất tài khoản ra khỏi hệ thống.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1067042">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Đầu vào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Người dùng click vào nút thoát tài khoản.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677633">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Xử lý</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Hệ thống  thực hiện việc thoát tài khoản.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793127">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Xuất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Thông báo kết quả cho người dùng và hiện lại nút đăng nhập.</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0" name="Rectangle 1"/>
          <p:cNvSpPr>
            <a:spLocks noChangeArrowheads="1"/>
          </p:cNvSpPr>
          <p:nvPr/>
        </p:nvSpPr>
        <p:spPr bwMode="auto">
          <a:xfrm>
            <a:off x="978777" y="1535407"/>
            <a:ext cx="15311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Đăng xuất</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spTree>
    <p:extLst>
      <p:ext uri="{BB962C8B-B14F-4D97-AF65-F5344CB8AC3E}">
        <p14:creationId xmlns:p14="http://schemas.microsoft.com/office/powerpoint/2010/main" val="374956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9" name="Table 8"/>
          <p:cNvGraphicFramePr>
            <a:graphicFrameLocks noGrp="1"/>
          </p:cNvGraphicFramePr>
          <p:nvPr>
            <p:extLst>
              <p:ext uri="{D42A27DB-BD31-4B8C-83A1-F6EECF244321}">
                <p14:modId xmlns:p14="http://schemas.microsoft.com/office/powerpoint/2010/main" val="477699580"/>
              </p:ext>
            </p:extLst>
          </p:nvPr>
        </p:nvGraphicFramePr>
        <p:xfrm>
          <a:off x="1074312" y="2219104"/>
          <a:ext cx="10348864" cy="4272280"/>
        </p:xfrm>
        <a:graphic>
          <a:graphicData uri="http://schemas.openxmlformats.org/drawingml/2006/table">
            <a:tbl>
              <a:tblPr firstRow="1" firstCol="1" bandRow="1">
                <a:tableStyleId>{5C22544A-7EE6-4342-B048-85BDC9FD1C3A}</a:tableStyleId>
              </a:tblPr>
              <a:tblGrid>
                <a:gridCol w="1496446">
                  <a:extLst>
                    <a:ext uri="{9D8B030D-6E8A-4147-A177-3AD203B41FA5}">
                      <a16:colId xmlns:a16="http://schemas.microsoft.com/office/drawing/2014/main" val="20000"/>
                    </a:ext>
                  </a:extLst>
                </a:gridCol>
                <a:gridCol w="8852418">
                  <a:extLst>
                    <a:ext uri="{9D8B030D-6E8A-4147-A177-3AD203B41FA5}">
                      <a16:colId xmlns:a16="http://schemas.microsoft.com/office/drawing/2014/main" val="20001"/>
                    </a:ext>
                  </a:extLst>
                </a:gridCol>
              </a:tblGrid>
              <a:tr h="618490">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Miêu tả</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Chức năng đăng nhập người dùng  đối với những khách hàng đã có tài khoản. Chức năng cho phép người dùng có thể đăng nhập tài khoản vào hệ thống.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662940">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Đầu vào</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Người dùng click vào nút đăng nhập và thực hiện điền thông tin vào form bao gồm username và password.</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421005">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Xử lý</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Hệ thống  thực hiện việc kiểm tra dữ liệu đầu vào đã đúng định dạng chưa, các trường bắt nhập đã nhập chưa..</a:t>
                      </a:r>
                    </a:p>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Tiếp đó hệ thống sẽ kiểm tra xem có thông tin người dùng nào tương ứng vơi username và password khách hàng nhập hay không, nếu có thì thực hiện đăng nhập cho người dùng, nếu sai thông báo kết quả cho người dùng.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92760">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Xuất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Thông báo kết quả cho người dùng  và thực hiện đăng nhập vào hệ thống.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0" name="Rectangle 1"/>
          <p:cNvSpPr>
            <a:spLocks noChangeArrowheads="1"/>
          </p:cNvSpPr>
          <p:nvPr/>
        </p:nvSpPr>
        <p:spPr bwMode="auto">
          <a:xfrm>
            <a:off x="965130" y="1475696"/>
            <a:ext cx="160973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Đăng nhập</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spTree>
    <p:extLst>
      <p:ext uri="{BB962C8B-B14F-4D97-AF65-F5344CB8AC3E}">
        <p14:creationId xmlns:p14="http://schemas.microsoft.com/office/powerpoint/2010/main" val="324552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66274" y="1420378"/>
            <a:ext cx="6096000" cy="1061829"/>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3.2.3. Đối với Admin</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200000"/>
              </a:lnSpc>
              <a:spcAft>
                <a:spcPts val="0"/>
              </a:spcAft>
              <a:buFont typeface="Symbol" panose="05050102010706020507" pitchFamily="18" charset="2"/>
              <a:buBlip>
                <a:blip r:embed="rId4"/>
              </a:buBlip>
            </a:pPr>
            <a:r>
              <a:rPr lang="en-US" b="1" u="sng">
                <a:solidFill>
                  <a:srgbClr val="000000"/>
                </a:solidFill>
                <a:latin typeface="Times New Roman" panose="02020603050405020304" pitchFamily="18" charset="0"/>
                <a:ea typeface="Times New Roman" panose="02020603050405020304" pitchFamily="18" charset="0"/>
              </a:rPr>
              <a:t>Đăng nhập vào hệ thống quản trị Admin</a:t>
            </a:r>
            <a:endParaRPr lang="en-US" sz="2000">
              <a:solidFill>
                <a:srgbClr val="000000"/>
              </a:solidFill>
              <a:effectLst/>
              <a:latin typeface="Times New Roman" panose="02020603050405020304" pitchFamily="18"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904301409"/>
              </p:ext>
            </p:extLst>
          </p:nvPr>
        </p:nvGraphicFramePr>
        <p:xfrm>
          <a:off x="1279027" y="2482207"/>
          <a:ext cx="10129988" cy="4026357"/>
        </p:xfrm>
        <a:graphic>
          <a:graphicData uri="http://schemas.openxmlformats.org/drawingml/2006/table">
            <a:tbl>
              <a:tblPr firstRow="1" firstCol="1" bandRow="1">
                <a:tableStyleId>{5C22544A-7EE6-4342-B048-85BDC9FD1C3A}</a:tableStyleId>
              </a:tblPr>
              <a:tblGrid>
                <a:gridCol w="1464797">
                  <a:extLst>
                    <a:ext uri="{9D8B030D-6E8A-4147-A177-3AD203B41FA5}">
                      <a16:colId xmlns:a16="http://schemas.microsoft.com/office/drawing/2014/main" val="20000"/>
                    </a:ext>
                  </a:extLst>
                </a:gridCol>
                <a:gridCol w="8665191">
                  <a:extLst>
                    <a:ext uri="{9D8B030D-6E8A-4147-A177-3AD203B41FA5}">
                      <a16:colId xmlns:a16="http://schemas.microsoft.com/office/drawing/2014/main" val="20001"/>
                    </a:ext>
                  </a:extLst>
                </a:gridCol>
              </a:tblGrid>
              <a:tr h="739514">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Miêu tả</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Chức năng đăng nhập vào hệ thống quản trị Admin dành cho những ai có tài khoản Admin .Chức năng cho phép người quản trị có thể đăng nhập vào giao diện quản trị của website.</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792662">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Đầu vào</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Người dùng click vào nút đăng nhập trong giao diện trang backend  và thực hiện điền thông tin vào form bao gồm username và password.</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1688054">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Xử lý</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Hệ thống  thực hiện việc kiểm tra dữ liệu đầu vào đã đúng định dạng chưa, các trường bắt nhập đã nhập chưa..</a:t>
                      </a:r>
                    </a:p>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Tiếp đó hệ thống sẽ kiểm tra xem có thông tin của admin  nào tương ứng vơi username và password người dùng nhập hay không, nếu có thì thực hiện đăng nhập cho người dùng, nếu sai thông báo kết quả cho người dùng.</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589181">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Xuất</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Thông báo kết quả cho người dùng  và thực hiện đăng nhập vào giao diện admin của  hệ thống .</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spTree>
    <p:extLst>
      <p:ext uri="{BB962C8B-B14F-4D97-AF65-F5344CB8AC3E}">
        <p14:creationId xmlns:p14="http://schemas.microsoft.com/office/powerpoint/2010/main" val="89640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9" name="Table 8"/>
          <p:cNvGraphicFramePr>
            <a:graphicFrameLocks noGrp="1"/>
          </p:cNvGraphicFramePr>
          <p:nvPr>
            <p:extLst>
              <p:ext uri="{D42A27DB-BD31-4B8C-83A1-F6EECF244321}">
                <p14:modId xmlns:p14="http://schemas.microsoft.com/office/powerpoint/2010/main" val="1446315835"/>
              </p:ext>
            </p:extLst>
          </p:nvPr>
        </p:nvGraphicFramePr>
        <p:xfrm>
          <a:off x="1074311" y="2047702"/>
          <a:ext cx="10307922" cy="4293302"/>
        </p:xfrm>
        <a:graphic>
          <a:graphicData uri="http://schemas.openxmlformats.org/drawingml/2006/table">
            <a:tbl>
              <a:tblPr firstRow="1" firstCol="1" bandRow="1">
                <a:tableStyleId>{5C22544A-7EE6-4342-B048-85BDC9FD1C3A}</a:tableStyleId>
              </a:tblPr>
              <a:tblGrid>
                <a:gridCol w="1490526">
                  <a:extLst>
                    <a:ext uri="{9D8B030D-6E8A-4147-A177-3AD203B41FA5}">
                      <a16:colId xmlns:a16="http://schemas.microsoft.com/office/drawing/2014/main" val="20000"/>
                    </a:ext>
                  </a:extLst>
                </a:gridCol>
                <a:gridCol w="8817396">
                  <a:extLst>
                    <a:ext uri="{9D8B030D-6E8A-4147-A177-3AD203B41FA5}">
                      <a16:colId xmlns:a16="http://schemas.microsoft.com/office/drawing/2014/main" val="20001"/>
                    </a:ext>
                  </a:extLst>
                </a:gridCol>
              </a:tblGrid>
              <a:tr h="1785173">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Miêu tả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Chức năng đăng xuất khỏi hệ thống quản trị webstite đối với những ai đã có tài khoản admin và đã đăng nhập vào hệ thống. Chức năng cho phép người dùng có thể đăng xuất tài khoản ra khỏi hệ thống giao diện admin của website.</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974724">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Đầu vào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Người dùng click vào nút thoát tài khoản.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619005">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Xử lý</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Hệ thống  thực hiện việc thoát tài khoản ra khỏi giao diện quản trị admin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865014">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Xuất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Thông báo kết quả cho người dùng và quay lại giao diện đăng nhập trang quản trị admin.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0" name="Rectangle 1"/>
          <p:cNvSpPr>
            <a:spLocks noChangeArrowheads="1"/>
          </p:cNvSpPr>
          <p:nvPr/>
        </p:nvSpPr>
        <p:spPr bwMode="auto">
          <a:xfrm>
            <a:off x="930243" y="1498861"/>
            <a:ext cx="54585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Đăng xuất khỏi hệ thống trang quản trị website</a:t>
            </a: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spTree>
    <p:extLst>
      <p:ext uri="{BB962C8B-B14F-4D97-AF65-F5344CB8AC3E}">
        <p14:creationId xmlns:p14="http://schemas.microsoft.com/office/powerpoint/2010/main" val="156112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9" name="Table 8"/>
          <p:cNvGraphicFramePr>
            <a:graphicFrameLocks noGrp="1"/>
          </p:cNvGraphicFramePr>
          <p:nvPr>
            <p:extLst>
              <p:ext uri="{D42A27DB-BD31-4B8C-83A1-F6EECF244321}">
                <p14:modId xmlns:p14="http://schemas.microsoft.com/office/powerpoint/2010/main" val="3512365145"/>
              </p:ext>
            </p:extLst>
          </p:nvPr>
        </p:nvGraphicFramePr>
        <p:xfrm>
          <a:off x="1168245" y="2168651"/>
          <a:ext cx="9749964" cy="3713533"/>
        </p:xfrm>
        <a:graphic>
          <a:graphicData uri="http://schemas.openxmlformats.org/drawingml/2006/table">
            <a:tbl>
              <a:tblPr firstRow="1" firstCol="1" bandRow="1">
                <a:tableStyleId>{5C22544A-7EE6-4342-B048-85BDC9FD1C3A}</a:tableStyleId>
              </a:tblPr>
              <a:tblGrid>
                <a:gridCol w="1409845">
                  <a:extLst>
                    <a:ext uri="{9D8B030D-6E8A-4147-A177-3AD203B41FA5}">
                      <a16:colId xmlns:a16="http://schemas.microsoft.com/office/drawing/2014/main" val="20000"/>
                    </a:ext>
                  </a:extLst>
                </a:gridCol>
                <a:gridCol w="8340119">
                  <a:extLst>
                    <a:ext uri="{9D8B030D-6E8A-4147-A177-3AD203B41FA5}">
                      <a16:colId xmlns:a16="http://schemas.microsoft.com/office/drawing/2014/main" val="20001"/>
                    </a:ext>
                  </a:extLst>
                </a:gridCol>
              </a:tblGrid>
              <a:tr h="1049350">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Miêu tả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Chức năng quản lý danh mục cho phép người quản trị Admin có thể  xem các danh mục trong hệ thống bán hàng ADHBook.</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1049350">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Đầu vào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Chọn vào nút được thiết kế sẵn để thực hiện các chức năng thêm xóa sửa tương ứng.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1049350">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Xử lý</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Hệ thống thực hiện tải lên 3 mục chọn cho admin là: Book Managament, Customer Managament, Order Managament.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565483">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Xuất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Hiện 3 button tương ứng cho admin.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0" name="Rectangle 1"/>
          <p:cNvSpPr>
            <a:spLocks noChangeArrowheads="1"/>
          </p:cNvSpPr>
          <p:nvPr/>
        </p:nvSpPr>
        <p:spPr bwMode="auto">
          <a:xfrm>
            <a:off x="990825" y="1405448"/>
            <a:ext cx="298190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Quản lý các danh mục</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spTree>
    <p:extLst>
      <p:ext uri="{BB962C8B-B14F-4D97-AF65-F5344CB8AC3E}">
        <p14:creationId xmlns:p14="http://schemas.microsoft.com/office/powerpoint/2010/main" val="115668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9" name="Table 8"/>
          <p:cNvGraphicFramePr>
            <a:graphicFrameLocks noGrp="1"/>
          </p:cNvGraphicFramePr>
          <p:nvPr>
            <p:extLst>
              <p:ext uri="{D42A27DB-BD31-4B8C-83A1-F6EECF244321}">
                <p14:modId xmlns:p14="http://schemas.microsoft.com/office/powerpoint/2010/main" val="3847990862"/>
              </p:ext>
            </p:extLst>
          </p:nvPr>
        </p:nvGraphicFramePr>
        <p:xfrm>
          <a:off x="733805" y="1829639"/>
          <a:ext cx="11191163" cy="4922539"/>
        </p:xfrm>
        <a:graphic>
          <a:graphicData uri="http://schemas.openxmlformats.org/drawingml/2006/table">
            <a:tbl>
              <a:tblPr firstRow="1" firstCol="1" bandRow="1">
                <a:tableStyleId>{5C22544A-7EE6-4342-B048-85BDC9FD1C3A}</a:tableStyleId>
              </a:tblPr>
              <a:tblGrid>
                <a:gridCol w="900752">
                  <a:extLst>
                    <a:ext uri="{9D8B030D-6E8A-4147-A177-3AD203B41FA5}">
                      <a16:colId xmlns:a16="http://schemas.microsoft.com/office/drawing/2014/main" val="20000"/>
                    </a:ext>
                  </a:extLst>
                </a:gridCol>
                <a:gridCol w="10290411">
                  <a:extLst>
                    <a:ext uri="{9D8B030D-6E8A-4147-A177-3AD203B41FA5}">
                      <a16:colId xmlns:a16="http://schemas.microsoft.com/office/drawing/2014/main" val="20001"/>
                    </a:ext>
                  </a:extLst>
                </a:gridCol>
              </a:tblGrid>
              <a:tr h="373399">
                <a:tc>
                  <a:txBody>
                    <a:bodyPr/>
                    <a:lstStyle/>
                    <a:p>
                      <a:pPr algn="l">
                        <a:lnSpc>
                          <a:spcPct val="150000"/>
                        </a:lnSpc>
                        <a:spcAft>
                          <a:spcPts val="0"/>
                        </a:spcAft>
                      </a:pPr>
                      <a:r>
                        <a:rPr lang="en-US" sz="1300">
                          <a:effectLst/>
                          <a:latin typeface="Times New Roman" panose="02020603050405020304" pitchFamily="18" charset="0"/>
                          <a:cs typeface="Times New Roman" panose="02020603050405020304" pitchFamily="18" charset="0"/>
                        </a:rPr>
                        <a:t>Miêu tả</a:t>
                      </a:r>
                      <a:endParaRPr lang="en-US"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656" marR="48656" marT="0" marB="0" anchor="ctr"/>
                </a:tc>
                <a:tc>
                  <a:txBody>
                    <a:bodyPr/>
                    <a:lstStyle/>
                    <a:p>
                      <a:pPr marL="71755" algn="l">
                        <a:lnSpc>
                          <a:spcPct val="150000"/>
                        </a:lnSpc>
                        <a:spcBef>
                          <a:spcPts val="600"/>
                        </a:spcBef>
                        <a:spcAft>
                          <a:spcPts val="0"/>
                        </a:spcAft>
                      </a:pPr>
                      <a:r>
                        <a:rPr lang="en-US" sz="1300">
                          <a:effectLst/>
                          <a:latin typeface="Times New Roman" panose="02020603050405020304" pitchFamily="18" charset="0"/>
                          <a:cs typeface="Times New Roman" panose="02020603050405020304" pitchFamily="18" charset="0"/>
                        </a:rPr>
                        <a:t>Chức năng quản lý sản phẩm cho phép người quản trị Admin có thể  thêm xóa sửa các sản phẩm  trong hệ thống bán sách ADHBook.</a:t>
                      </a:r>
                      <a:endParaRPr lang="en-US"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656" marR="48656" marT="0" marB="0" anchor="ctr"/>
                </a:tc>
                <a:extLst>
                  <a:ext uri="{0D108BD9-81ED-4DB2-BD59-A6C34878D82A}">
                    <a16:rowId xmlns:a16="http://schemas.microsoft.com/office/drawing/2014/main" val="10000"/>
                  </a:ext>
                </a:extLst>
              </a:tr>
              <a:tr h="262526">
                <a:tc>
                  <a:txBody>
                    <a:bodyPr/>
                    <a:lstStyle/>
                    <a:p>
                      <a:pPr algn="l">
                        <a:lnSpc>
                          <a:spcPct val="150000"/>
                        </a:lnSpc>
                        <a:spcAft>
                          <a:spcPts val="0"/>
                        </a:spcAft>
                      </a:pPr>
                      <a:r>
                        <a:rPr lang="en-US" sz="1300">
                          <a:effectLst/>
                          <a:latin typeface="Times New Roman" panose="02020603050405020304" pitchFamily="18" charset="0"/>
                          <a:cs typeface="Times New Roman" panose="02020603050405020304" pitchFamily="18" charset="0"/>
                        </a:rPr>
                        <a:t>Đầu vào</a:t>
                      </a:r>
                      <a:endParaRPr lang="en-US"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656" marR="48656" marT="0" marB="0" anchor="ctr"/>
                </a:tc>
                <a:tc>
                  <a:txBody>
                    <a:bodyPr/>
                    <a:lstStyle/>
                    <a:p>
                      <a:pPr marL="36195" algn="l">
                        <a:lnSpc>
                          <a:spcPct val="150000"/>
                        </a:lnSpc>
                        <a:spcBef>
                          <a:spcPts val="600"/>
                        </a:spcBef>
                        <a:spcAft>
                          <a:spcPts val="0"/>
                        </a:spcAft>
                      </a:pPr>
                      <a:r>
                        <a:rPr lang="en-US" sz="1300">
                          <a:effectLst/>
                          <a:latin typeface="Times New Roman" panose="02020603050405020304" pitchFamily="18" charset="0"/>
                          <a:cs typeface="Times New Roman" panose="02020603050405020304" pitchFamily="18" charset="0"/>
                        </a:rPr>
                        <a:t>Chọn vào nút được thiết kế sẵn để thực hiện các chức năng thêm, xóa, sửa tương ứng.</a:t>
                      </a:r>
                      <a:endParaRPr lang="en-US"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656" marR="48656" marT="0" marB="0" anchor="ctr"/>
                </a:tc>
                <a:extLst>
                  <a:ext uri="{0D108BD9-81ED-4DB2-BD59-A6C34878D82A}">
                    <a16:rowId xmlns:a16="http://schemas.microsoft.com/office/drawing/2014/main" val="10001"/>
                  </a:ext>
                </a:extLst>
              </a:tr>
              <a:tr h="3493613">
                <a:tc>
                  <a:txBody>
                    <a:bodyPr/>
                    <a:lstStyle/>
                    <a:p>
                      <a:pPr algn="l">
                        <a:lnSpc>
                          <a:spcPct val="150000"/>
                        </a:lnSpc>
                        <a:spcAft>
                          <a:spcPts val="0"/>
                        </a:spcAft>
                      </a:pPr>
                      <a:r>
                        <a:rPr lang="en-US" sz="1300">
                          <a:effectLst/>
                          <a:latin typeface="Times New Roman" panose="02020603050405020304" pitchFamily="18" charset="0"/>
                          <a:cs typeface="Times New Roman" panose="02020603050405020304" pitchFamily="18" charset="0"/>
                        </a:rPr>
                        <a:t>Xử lý</a:t>
                      </a:r>
                      <a:endParaRPr lang="en-US"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656" marR="48656" marT="0" marB="0" anchor="ctr"/>
                </a:tc>
                <a:tc>
                  <a:txBody>
                    <a:bodyPr/>
                    <a:lstStyle/>
                    <a:p>
                      <a:pPr marL="342900" lvl="0" indent="-342900" algn="l">
                        <a:lnSpc>
                          <a:spcPct val="150000"/>
                        </a:lnSpc>
                        <a:spcBef>
                          <a:spcPts val="600"/>
                        </a:spcBef>
                        <a:spcAft>
                          <a:spcPts val="0"/>
                        </a:spcAft>
                        <a:buSzPts val="1200"/>
                        <a:buFont typeface="Wingdings" panose="05000000000000000000" pitchFamily="2" charset="2"/>
                        <a:buChar char=""/>
                      </a:pPr>
                      <a:r>
                        <a:rPr lang="en-US" sz="1300">
                          <a:effectLst/>
                          <a:latin typeface="Times New Roman" panose="02020603050405020304" pitchFamily="18" charset="0"/>
                          <a:cs typeface="Times New Roman" panose="02020603050405020304" pitchFamily="18" charset="0"/>
                        </a:rPr>
                        <a:t>Thêm.</a:t>
                      </a:r>
                    </a:p>
                    <a:p>
                      <a:pPr algn="l">
                        <a:lnSpc>
                          <a:spcPct val="150000"/>
                        </a:lnSpc>
                        <a:spcBef>
                          <a:spcPts val="600"/>
                        </a:spcBef>
                        <a:spcAft>
                          <a:spcPts val="0"/>
                        </a:spcAft>
                      </a:pPr>
                      <a:r>
                        <a:rPr lang="en-US" sz="1300">
                          <a:effectLst/>
                          <a:latin typeface="Times New Roman" panose="02020603050405020304" pitchFamily="18" charset="0"/>
                          <a:cs typeface="Times New Roman" panose="02020603050405020304" pitchFamily="18" charset="0"/>
                        </a:rPr>
                        <a:t>- Ở bước này, admin sẽ nhập các thông tin cần thiết, hệ thống sẽ kiểm tra tính đúng đắn về kiểu dữ liệu nhập vào, các trường bắt buộc phải nhập và kiểm tra các trường dữ liệu đã bị trùng trong CSDL và thông báo cho admin biết khi có lỗi.</a:t>
                      </a:r>
                    </a:p>
                    <a:p>
                      <a:pPr algn="l">
                        <a:lnSpc>
                          <a:spcPct val="150000"/>
                        </a:lnSpc>
                        <a:spcBef>
                          <a:spcPts val="600"/>
                        </a:spcBef>
                        <a:spcAft>
                          <a:spcPts val="0"/>
                        </a:spcAft>
                      </a:pPr>
                      <a:r>
                        <a:rPr lang="en-US" sz="1300">
                          <a:effectLst/>
                          <a:latin typeface="Times New Roman" panose="02020603050405020304" pitchFamily="18" charset="0"/>
                          <a:cs typeface="Times New Roman" panose="02020603050405020304" pitchFamily="18" charset="0"/>
                        </a:rPr>
                        <a:t>- Hệ thống thực hiện thêm dữ liệu vào CSDL.</a:t>
                      </a:r>
                    </a:p>
                    <a:p>
                      <a:pPr marL="342900" lvl="0" indent="-342900" algn="l">
                        <a:lnSpc>
                          <a:spcPct val="150000"/>
                        </a:lnSpc>
                        <a:spcBef>
                          <a:spcPts val="600"/>
                        </a:spcBef>
                        <a:spcAft>
                          <a:spcPts val="0"/>
                        </a:spcAft>
                        <a:buSzPts val="1200"/>
                        <a:buFont typeface="Wingdings" panose="05000000000000000000" pitchFamily="2" charset="2"/>
                        <a:buChar char=""/>
                      </a:pPr>
                      <a:r>
                        <a:rPr lang="en-US" sz="1300">
                          <a:effectLst/>
                          <a:latin typeface="Times New Roman" panose="02020603050405020304" pitchFamily="18" charset="0"/>
                          <a:cs typeface="Times New Roman" panose="02020603050405020304" pitchFamily="18" charset="0"/>
                        </a:rPr>
                        <a:t>Sửa.</a:t>
                      </a:r>
                    </a:p>
                    <a:p>
                      <a:pPr algn="l">
                        <a:lnSpc>
                          <a:spcPct val="150000"/>
                        </a:lnSpc>
                        <a:spcBef>
                          <a:spcPts val="600"/>
                        </a:spcBef>
                        <a:spcAft>
                          <a:spcPts val="0"/>
                        </a:spcAft>
                      </a:pPr>
                      <a:r>
                        <a:rPr lang="en-US" sz="1300">
                          <a:effectLst/>
                          <a:latin typeface="Times New Roman" panose="02020603050405020304" pitchFamily="18" charset="0"/>
                          <a:cs typeface="Times New Roman" panose="02020603050405020304" pitchFamily="18" charset="0"/>
                        </a:rPr>
                        <a:t>- Chức năng này cho phép admin sửa dữ liệu của các bản ghi đã được lưu trữ ở trong CSDL.</a:t>
                      </a:r>
                    </a:p>
                    <a:p>
                      <a:pPr algn="l">
                        <a:lnSpc>
                          <a:spcPct val="150000"/>
                        </a:lnSpc>
                        <a:spcBef>
                          <a:spcPts val="600"/>
                        </a:spcBef>
                        <a:spcAft>
                          <a:spcPts val="0"/>
                        </a:spcAft>
                      </a:pPr>
                      <a:r>
                        <a:rPr lang="en-US" sz="1300">
                          <a:effectLst/>
                          <a:latin typeface="Times New Roman" panose="02020603050405020304" pitchFamily="18" charset="0"/>
                          <a:cs typeface="Times New Roman" panose="02020603050405020304" pitchFamily="18" charset="0"/>
                        </a:rPr>
                        <a:t>- Hệ thống sẽ kiểm tra như ở bước thêm và thực hiện lưu dữ liệu vào CSDL.</a:t>
                      </a:r>
                    </a:p>
                    <a:p>
                      <a:pPr marL="342900" lvl="0" indent="-342900" algn="l">
                        <a:lnSpc>
                          <a:spcPct val="150000"/>
                        </a:lnSpc>
                        <a:spcBef>
                          <a:spcPts val="600"/>
                        </a:spcBef>
                        <a:spcAft>
                          <a:spcPts val="0"/>
                        </a:spcAft>
                        <a:buSzPts val="1200"/>
                        <a:buFont typeface="Wingdings" panose="05000000000000000000" pitchFamily="2" charset="2"/>
                        <a:buChar char=""/>
                      </a:pPr>
                      <a:r>
                        <a:rPr lang="en-US" sz="1300">
                          <a:effectLst/>
                          <a:latin typeface="Times New Roman" panose="02020603050405020304" pitchFamily="18" charset="0"/>
                          <a:cs typeface="Times New Roman" panose="02020603050405020304" pitchFamily="18" charset="0"/>
                        </a:rPr>
                        <a:t>Xóa.</a:t>
                      </a:r>
                    </a:p>
                    <a:p>
                      <a:pPr algn="l">
                        <a:lnSpc>
                          <a:spcPct val="150000"/>
                        </a:lnSpc>
                        <a:spcBef>
                          <a:spcPts val="600"/>
                        </a:spcBef>
                        <a:spcAft>
                          <a:spcPts val="0"/>
                        </a:spcAft>
                      </a:pPr>
                      <a:r>
                        <a:rPr lang="en-US" sz="1300">
                          <a:effectLst/>
                          <a:latin typeface="Times New Roman" panose="02020603050405020304" pitchFamily="18" charset="0"/>
                          <a:cs typeface="Times New Roman" panose="02020603050405020304" pitchFamily="18" charset="0"/>
                        </a:rPr>
                        <a:t>- Admin sẽ click vào nút xóa tương ứng với bản dữ liệu muốn xóa, hệ thống sẽ hỏi có muốn xóa không?</a:t>
                      </a:r>
                    </a:p>
                    <a:p>
                      <a:pPr algn="l">
                        <a:lnSpc>
                          <a:spcPct val="150000"/>
                        </a:lnSpc>
                        <a:spcBef>
                          <a:spcPts val="600"/>
                        </a:spcBef>
                        <a:spcAft>
                          <a:spcPts val="0"/>
                        </a:spcAft>
                      </a:pPr>
                      <a:r>
                        <a:rPr lang="en-US" sz="1300">
                          <a:effectLst/>
                          <a:latin typeface="Times New Roman" panose="02020603050405020304" pitchFamily="18" charset="0"/>
                          <a:cs typeface="Times New Roman" panose="02020603050405020304" pitchFamily="18" charset="0"/>
                        </a:rPr>
                        <a:t>- Nếu người dùng nhấn Yes thì thực hiện xóa dữ liệu trong CSDL, nếu No thì không làm gì cả.</a:t>
                      </a:r>
                    </a:p>
                    <a:p>
                      <a:pPr algn="l">
                        <a:lnSpc>
                          <a:spcPct val="150000"/>
                        </a:lnSpc>
                        <a:spcBef>
                          <a:spcPts val="600"/>
                        </a:spcBef>
                        <a:spcAft>
                          <a:spcPts val="0"/>
                        </a:spcAft>
                      </a:pPr>
                      <a:r>
                        <a:rPr lang="en-US" sz="1300">
                          <a:effectLst/>
                          <a:latin typeface="Times New Roman" panose="02020603050405020304" pitchFamily="18" charset="0"/>
                          <a:cs typeface="Times New Roman" panose="02020603050405020304" pitchFamily="18" charset="0"/>
                        </a:rPr>
                        <a:t> </a:t>
                      </a:r>
                      <a:endParaRPr lang="en-US"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656" marR="48656" marT="0" marB="0" anchor="ctr"/>
                </a:tc>
                <a:extLst>
                  <a:ext uri="{0D108BD9-81ED-4DB2-BD59-A6C34878D82A}">
                    <a16:rowId xmlns:a16="http://schemas.microsoft.com/office/drawing/2014/main" val="10002"/>
                  </a:ext>
                </a:extLst>
              </a:tr>
              <a:tr h="262526">
                <a:tc>
                  <a:txBody>
                    <a:bodyPr/>
                    <a:lstStyle/>
                    <a:p>
                      <a:pPr algn="l">
                        <a:lnSpc>
                          <a:spcPct val="150000"/>
                        </a:lnSpc>
                        <a:spcAft>
                          <a:spcPts val="0"/>
                        </a:spcAft>
                      </a:pPr>
                      <a:r>
                        <a:rPr lang="en-US" sz="1300">
                          <a:effectLst/>
                          <a:latin typeface="Times New Roman" panose="02020603050405020304" pitchFamily="18" charset="0"/>
                          <a:cs typeface="Times New Roman" panose="02020603050405020304" pitchFamily="18" charset="0"/>
                        </a:rPr>
                        <a:t>Xuất</a:t>
                      </a:r>
                      <a:endParaRPr lang="en-US"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656" marR="48656" marT="0" marB="0" anchor="ctr"/>
                </a:tc>
                <a:tc>
                  <a:txBody>
                    <a:bodyPr/>
                    <a:lstStyle/>
                    <a:p>
                      <a:pPr marL="36195" algn="l">
                        <a:lnSpc>
                          <a:spcPct val="150000"/>
                        </a:lnSpc>
                        <a:spcBef>
                          <a:spcPts val="600"/>
                        </a:spcBef>
                        <a:spcAft>
                          <a:spcPts val="0"/>
                        </a:spcAft>
                      </a:pPr>
                      <a:r>
                        <a:rPr lang="en-US" sz="1300">
                          <a:effectLst/>
                          <a:latin typeface="Times New Roman" panose="02020603050405020304" pitchFamily="18" charset="0"/>
                          <a:cs typeface="Times New Roman" panose="02020603050405020304" pitchFamily="18" charset="0"/>
                        </a:rPr>
                        <a:t>Thông báo kết quả thành công hoặc lỗi cho người dùng.</a:t>
                      </a:r>
                      <a:endParaRPr lang="en-US"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656" marR="48656" marT="0" marB="0" anchor="ctr"/>
                </a:tc>
                <a:extLst>
                  <a:ext uri="{0D108BD9-81ED-4DB2-BD59-A6C34878D82A}">
                    <a16:rowId xmlns:a16="http://schemas.microsoft.com/office/drawing/2014/main" val="10003"/>
                  </a:ext>
                </a:extLst>
              </a:tr>
            </a:tbl>
          </a:graphicData>
        </a:graphic>
      </p:graphicFrame>
      <p:sp>
        <p:nvSpPr>
          <p:cNvPr id="10" name="Rectangle 1"/>
          <p:cNvSpPr>
            <a:spLocks noChangeArrowheads="1"/>
          </p:cNvSpPr>
          <p:nvPr/>
        </p:nvSpPr>
        <p:spPr bwMode="auto">
          <a:xfrm>
            <a:off x="682533" y="1390002"/>
            <a:ext cx="1065025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Quản lý sản phẩm</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spTree>
    <p:extLst>
      <p:ext uri="{BB962C8B-B14F-4D97-AF65-F5344CB8AC3E}">
        <p14:creationId xmlns:p14="http://schemas.microsoft.com/office/powerpoint/2010/main" val="3347737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9" name="Table 8"/>
          <p:cNvGraphicFramePr>
            <a:graphicFrameLocks noGrp="1"/>
          </p:cNvGraphicFramePr>
          <p:nvPr>
            <p:extLst>
              <p:ext uri="{D42A27DB-BD31-4B8C-83A1-F6EECF244321}">
                <p14:modId xmlns:p14="http://schemas.microsoft.com/office/powerpoint/2010/main" val="2673667966"/>
              </p:ext>
            </p:extLst>
          </p:nvPr>
        </p:nvGraphicFramePr>
        <p:xfrm>
          <a:off x="869595" y="2047702"/>
          <a:ext cx="10621820" cy="4462780"/>
        </p:xfrm>
        <a:graphic>
          <a:graphicData uri="http://schemas.openxmlformats.org/drawingml/2006/table">
            <a:tbl>
              <a:tblPr firstRow="1" firstCol="1" bandRow="1">
                <a:tableStyleId>{5C22544A-7EE6-4342-B048-85BDC9FD1C3A}</a:tableStyleId>
              </a:tblPr>
              <a:tblGrid>
                <a:gridCol w="1535915">
                  <a:extLst>
                    <a:ext uri="{9D8B030D-6E8A-4147-A177-3AD203B41FA5}">
                      <a16:colId xmlns:a16="http://schemas.microsoft.com/office/drawing/2014/main" val="20000"/>
                    </a:ext>
                  </a:extLst>
                </a:gridCol>
                <a:gridCol w="9085905">
                  <a:extLst>
                    <a:ext uri="{9D8B030D-6E8A-4147-A177-3AD203B41FA5}">
                      <a16:colId xmlns:a16="http://schemas.microsoft.com/office/drawing/2014/main" val="20001"/>
                    </a:ext>
                  </a:extLst>
                </a:gridCol>
              </a:tblGrid>
              <a:tr h="618490">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Miêu tả</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Chức năng quản lý hóa đơn cho phép người quản trị Admin có thể  xác nhận hoặc xóa các đơn hàng khách hàng đặt trong hệ thống bán sách ADHBook.</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662940">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Đầu vào</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Chọn vào nút được thiết kế sẵn để thực hiện các chức năng xác nhận và xóa tương ứng.</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421005">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Xử lý</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42900" lvl="0" indent="-342900" algn="l">
                        <a:lnSpc>
                          <a:spcPct val="150000"/>
                        </a:lnSpc>
                        <a:spcBef>
                          <a:spcPts val="600"/>
                        </a:spcBef>
                        <a:spcAft>
                          <a:spcPts val="0"/>
                        </a:spcAft>
                        <a:buSzPts val="1200"/>
                        <a:buFont typeface="Wingdings" panose="05000000000000000000" pitchFamily="2" charset="2"/>
                        <a:buChar char=""/>
                      </a:pPr>
                      <a:r>
                        <a:rPr lang="en-US" sz="1600">
                          <a:effectLst/>
                          <a:latin typeface="Times New Roman" panose="02020603050405020304" pitchFamily="18" charset="0"/>
                          <a:cs typeface="Times New Roman" panose="02020603050405020304" pitchFamily="18" charset="0"/>
                        </a:rPr>
                        <a:t>Xác nhận.</a:t>
                      </a:r>
                    </a:p>
                    <a:p>
                      <a:pPr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 Chức năng này cho phép admin xác nhận dữ liệu của các bản ghi đã được lưu trữ ở trong CSDL.</a:t>
                      </a:r>
                    </a:p>
                    <a:p>
                      <a:pPr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 Hệ thống sẽ kiểm tra như ở bước thêm và thực hiện lưu dữ liệu vào CSDL.</a:t>
                      </a:r>
                    </a:p>
                    <a:p>
                      <a:pPr marL="342900" lvl="0" indent="-342900" algn="l">
                        <a:lnSpc>
                          <a:spcPct val="150000"/>
                        </a:lnSpc>
                        <a:spcBef>
                          <a:spcPts val="600"/>
                        </a:spcBef>
                        <a:spcAft>
                          <a:spcPts val="0"/>
                        </a:spcAft>
                        <a:buSzPts val="1200"/>
                        <a:buFont typeface="Wingdings" panose="05000000000000000000" pitchFamily="2" charset="2"/>
                        <a:buChar char=""/>
                      </a:pPr>
                      <a:r>
                        <a:rPr lang="en-US" sz="1600">
                          <a:effectLst/>
                          <a:latin typeface="Times New Roman" panose="02020603050405020304" pitchFamily="18" charset="0"/>
                          <a:cs typeface="Times New Roman" panose="02020603050405020304" pitchFamily="18" charset="0"/>
                        </a:rPr>
                        <a:t>Xóa.</a:t>
                      </a:r>
                    </a:p>
                    <a:p>
                      <a:pPr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 Admin sẽ click vào nút xóa tương ứng với bản dữ liệu muốn xóa, hệ thống sẽ hỏi có muốn xóa không?</a:t>
                      </a:r>
                    </a:p>
                    <a:p>
                      <a:pPr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 Nếu người dùng nhấn Yes thì thực hiện xóa dữ liệu trong CSDL, nếu No thì không làm gì cả.</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92760">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Xuất</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Thông báo kết quả thành công hoặc lỗi cho người dùng.</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0" name="Rectangle 1"/>
          <p:cNvSpPr>
            <a:spLocks noChangeArrowheads="1"/>
          </p:cNvSpPr>
          <p:nvPr/>
        </p:nvSpPr>
        <p:spPr bwMode="auto">
          <a:xfrm>
            <a:off x="682533" y="1448923"/>
            <a:ext cx="69738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Quản lí các Order (hóa đơn)</a:t>
            </a: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spTree>
    <p:extLst>
      <p:ext uri="{BB962C8B-B14F-4D97-AF65-F5344CB8AC3E}">
        <p14:creationId xmlns:p14="http://schemas.microsoft.com/office/powerpoint/2010/main" val="28547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9" name="Table 8"/>
          <p:cNvGraphicFramePr>
            <a:graphicFrameLocks noGrp="1"/>
          </p:cNvGraphicFramePr>
          <p:nvPr>
            <p:extLst>
              <p:ext uri="{D42A27DB-BD31-4B8C-83A1-F6EECF244321}">
                <p14:modId xmlns:p14="http://schemas.microsoft.com/office/powerpoint/2010/main" val="3872188033"/>
              </p:ext>
            </p:extLst>
          </p:nvPr>
        </p:nvGraphicFramePr>
        <p:xfrm>
          <a:off x="1156198" y="2183582"/>
          <a:ext cx="10266978" cy="3620980"/>
        </p:xfrm>
        <a:graphic>
          <a:graphicData uri="http://schemas.openxmlformats.org/drawingml/2006/table">
            <a:tbl>
              <a:tblPr firstRow="1" firstCol="1" bandRow="1">
                <a:tableStyleId>{5C22544A-7EE6-4342-B048-85BDC9FD1C3A}</a:tableStyleId>
              </a:tblPr>
              <a:tblGrid>
                <a:gridCol w="1484605">
                  <a:extLst>
                    <a:ext uri="{9D8B030D-6E8A-4147-A177-3AD203B41FA5}">
                      <a16:colId xmlns:a16="http://schemas.microsoft.com/office/drawing/2014/main" val="20000"/>
                    </a:ext>
                  </a:extLst>
                </a:gridCol>
                <a:gridCol w="8782373">
                  <a:extLst>
                    <a:ext uri="{9D8B030D-6E8A-4147-A177-3AD203B41FA5}">
                      <a16:colId xmlns:a16="http://schemas.microsoft.com/office/drawing/2014/main" val="20001"/>
                    </a:ext>
                  </a:extLst>
                </a:gridCol>
              </a:tblGrid>
              <a:tr h="755214">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Miêu tả</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Chức năng quản lý hóa đơn chi tiết cho phép người quản trị Admin có thể  xem các hóa đơn chi tiết của khách hàng đặt trong hệ thống bán sách ADHBook.</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809490">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Đầu vào</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Chọn vào nút được thiết kế sẵn để thực hiện các chức năng xem tương ứng.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1150344">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Xử lý</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42900" lvl="0" indent="-342900" algn="l">
                        <a:lnSpc>
                          <a:spcPct val="150000"/>
                        </a:lnSpc>
                        <a:spcBef>
                          <a:spcPts val="600"/>
                        </a:spcBef>
                        <a:spcAft>
                          <a:spcPts val="0"/>
                        </a:spcAft>
                        <a:buSzPts val="1200"/>
                        <a:buFont typeface="Wingdings" panose="05000000000000000000" pitchFamily="2" charset="2"/>
                        <a:buChar char=""/>
                      </a:pPr>
                      <a:r>
                        <a:rPr lang="en-US" sz="1800">
                          <a:effectLst/>
                          <a:latin typeface="Times New Roman" panose="02020603050405020304" pitchFamily="18" charset="0"/>
                          <a:cs typeface="Times New Roman" panose="02020603050405020304" pitchFamily="18" charset="0"/>
                        </a:rPr>
                        <a:t>Xem.</a:t>
                      </a:r>
                    </a:p>
                    <a:p>
                      <a:pPr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 Chức năng này cho phép admin xem dữ liệu của các bản ghi đã được lưu trữ ở trong CSDL.</a:t>
                      </a:r>
                    </a:p>
                    <a:p>
                      <a:pPr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601690">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Xuất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Thông báo kết quả thành công hoặc lỗi cho người dùng.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0" name="Rectangle 1"/>
          <p:cNvSpPr>
            <a:spLocks noChangeArrowheads="1"/>
          </p:cNvSpPr>
          <p:nvPr/>
        </p:nvSpPr>
        <p:spPr bwMode="auto">
          <a:xfrm>
            <a:off x="1008978" y="1475696"/>
            <a:ext cx="9511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Quản lý OrderItem (hóa đơn chi tiết)</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spTree>
    <p:extLst>
      <p:ext uri="{BB962C8B-B14F-4D97-AF65-F5344CB8AC3E}">
        <p14:creationId xmlns:p14="http://schemas.microsoft.com/office/powerpoint/2010/main" val="385823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9" name="Table 8"/>
          <p:cNvGraphicFramePr>
            <a:graphicFrameLocks noGrp="1"/>
          </p:cNvGraphicFramePr>
          <p:nvPr>
            <p:extLst>
              <p:ext uri="{D42A27DB-BD31-4B8C-83A1-F6EECF244321}">
                <p14:modId xmlns:p14="http://schemas.microsoft.com/office/powerpoint/2010/main" val="225867222"/>
              </p:ext>
            </p:extLst>
          </p:nvPr>
        </p:nvGraphicFramePr>
        <p:xfrm>
          <a:off x="869595" y="1952168"/>
          <a:ext cx="10553581" cy="4636179"/>
        </p:xfrm>
        <a:graphic>
          <a:graphicData uri="http://schemas.openxmlformats.org/drawingml/2006/table">
            <a:tbl>
              <a:tblPr firstRow="1" firstCol="1" bandRow="1">
                <a:tableStyleId>{5C22544A-7EE6-4342-B048-85BDC9FD1C3A}</a:tableStyleId>
              </a:tblPr>
              <a:tblGrid>
                <a:gridCol w="1526048">
                  <a:extLst>
                    <a:ext uri="{9D8B030D-6E8A-4147-A177-3AD203B41FA5}">
                      <a16:colId xmlns:a16="http://schemas.microsoft.com/office/drawing/2014/main" val="20000"/>
                    </a:ext>
                  </a:extLst>
                </a:gridCol>
                <a:gridCol w="9027533">
                  <a:extLst>
                    <a:ext uri="{9D8B030D-6E8A-4147-A177-3AD203B41FA5}">
                      <a16:colId xmlns:a16="http://schemas.microsoft.com/office/drawing/2014/main" val="20001"/>
                    </a:ext>
                  </a:extLst>
                </a:gridCol>
              </a:tblGrid>
              <a:tr h="795661">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Miêu tả</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Chức năng quản lý tài khoản khách cho phép người quản trị Admin có thể xem, xóa tài khoản khách trong hệ thống bán sách ADHBook.</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596307">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Đầu vào</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Chọn vào nút được thiết kế sẵn để thực hiện các chức năng xem, xóa  tương ứng.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681672">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Xử lý</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42900" lvl="0" indent="-342900" algn="l">
                        <a:lnSpc>
                          <a:spcPct val="150000"/>
                        </a:lnSpc>
                        <a:spcBef>
                          <a:spcPts val="600"/>
                        </a:spcBef>
                        <a:spcAft>
                          <a:spcPts val="0"/>
                        </a:spcAft>
                        <a:buSzPts val="1200"/>
                        <a:buFont typeface="Wingdings" panose="05000000000000000000" pitchFamily="2" charset="2"/>
                        <a:buChar char=""/>
                      </a:pPr>
                      <a:r>
                        <a:rPr lang="en-US" sz="1800">
                          <a:effectLst/>
                          <a:latin typeface="Times New Roman" panose="02020603050405020304" pitchFamily="18" charset="0"/>
                          <a:cs typeface="Times New Roman" panose="02020603050405020304" pitchFamily="18" charset="0"/>
                        </a:rPr>
                        <a:t>xem.</a:t>
                      </a:r>
                    </a:p>
                    <a:p>
                      <a:pPr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 Chức năng này cho phép admin xem dữ liệu của các bản ghi đã được lưu trữ ở trong CSDL.</a:t>
                      </a:r>
                    </a:p>
                    <a:p>
                      <a:pPr marL="342900" lvl="0" indent="-342900" algn="l">
                        <a:lnSpc>
                          <a:spcPct val="150000"/>
                        </a:lnSpc>
                        <a:spcBef>
                          <a:spcPts val="600"/>
                        </a:spcBef>
                        <a:spcAft>
                          <a:spcPts val="0"/>
                        </a:spcAft>
                        <a:buSzPts val="1200"/>
                        <a:buFont typeface="Wingdings" panose="05000000000000000000" pitchFamily="2" charset="2"/>
                        <a:buChar char=""/>
                      </a:pPr>
                      <a:r>
                        <a:rPr lang="en-US" sz="1800">
                          <a:effectLst/>
                          <a:latin typeface="Times New Roman" panose="02020603050405020304" pitchFamily="18" charset="0"/>
                          <a:cs typeface="Times New Roman" panose="02020603050405020304" pitchFamily="18" charset="0"/>
                        </a:rPr>
                        <a:t>Xóa.</a:t>
                      </a:r>
                    </a:p>
                    <a:p>
                      <a:pPr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 Admin sẽ click vào nút xóa tương ứng với bản dữ liệu muốn xóa, hệ thống sẽ hỏi có muốn xóa không?</a:t>
                      </a:r>
                    </a:p>
                    <a:p>
                      <a:pPr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 Nếu người dùng nhấn Yes thì thực hiện xóa dữ liệu trong CSDL, nếu No thì không làm gì cả.</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3232">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Xuất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Thông báo kết quả thành công hoặc lỗi cho người dùng.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0" name="Rectangle 1"/>
          <p:cNvSpPr>
            <a:spLocks noChangeArrowheads="1"/>
          </p:cNvSpPr>
          <p:nvPr/>
        </p:nvSpPr>
        <p:spPr bwMode="auto">
          <a:xfrm>
            <a:off x="733805" y="1491085"/>
            <a:ext cx="459773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Quản lý danh sách tài khoản của khách</a:t>
            </a: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spTree>
    <p:extLst>
      <p:ext uri="{BB962C8B-B14F-4D97-AF65-F5344CB8AC3E}">
        <p14:creationId xmlns:p14="http://schemas.microsoft.com/office/powerpoint/2010/main" val="386442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130145" cy="1645500"/>
            <a:chOff x="2075625" y="1090612"/>
            <a:chExt cx="3370157" cy="2144143"/>
          </a:xfrm>
        </p:grpSpPr>
        <p:sp>
          <p:nvSpPr>
            <p:cNvPr id="4" name="Shape 232"/>
            <p:cNvSpPr/>
            <p:nvPr/>
          </p:nvSpPr>
          <p:spPr>
            <a:xfrm>
              <a:off x="2752258" y="1623893"/>
              <a:ext cx="2693524"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Các biểu đồ</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04</a:t>
            </a:r>
          </a:p>
        </p:txBody>
      </p:sp>
      <p:sp>
        <p:nvSpPr>
          <p:cNvPr id="10" name="Rectangle 9"/>
          <p:cNvSpPr/>
          <p:nvPr/>
        </p:nvSpPr>
        <p:spPr>
          <a:xfrm>
            <a:off x="724683" y="1617044"/>
            <a:ext cx="2408032" cy="284693"/>
          </a:xfrm>
          <a:prstGeom prst="rect">
            <a:avLst/>
          </a:prstGeom>
        </p:spPr>
        <p:txBody>
          <a:bodyPr wrap="none">
            <a:spAutoFit/>
          </a:bodyPr>
          <a:lstStyle/>
          <a:p>
            <a:pPr algn="just">
              <a:lnSpc>
                <a:spcPts val="1500"/>
              </a:lnSpc>
              <a:spcAft>
                <a:spcPts val="0"/>
              </a:spcAft>
            </a:pPr>
            <a:r>
              <a:rPr lang="en-US" sz="22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4.1. Biểu đồ mức 0</a:t>
            </a:r>
            <a:endParaRPr lang="en-US" sz="22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1" name="Picture 10"/>
          <p:cNvPicPr/>
          <p:nvPr/>
        </p:nvPicPr>
        <p:blipFill>
          <a:blip r:embed="rId4"/>
          <a:stretch>
            <a:fillRect/>
          </a:stretch>
        </p:blipFill>
        <p:spPr>
          <a:xfrm>
            <a:off x="1928699" y="2168651"/>
            <a:ext cx="7507406" cy="3639782"/>
          </a:xfrm>
          <a:prstGeom prst="rect">
            <a:avLst/>
          </a:prstGeom>
        </p:spPr>
      </p:pic>
      <p:sp>
        <p:nvSpPr>
          <p:cNvPr id="12" name="Rectangle 11"/>
          <p:cNvSpPr/>
          <p:nvPr/>
        </p:nvSpPr>
        <p:spPr>
          <a:xfrm>
            <a:off x="3847138" y="6207275"/>
            <a:ext cx="3897221" cy="284693"/>
          </a:xfrm>
          <a:prstGeom prst="rect">
            <a:avLst/>
          </a:prstGeom>
        </p:spPr>
        <p:txBody>
          <a:bodyPr wrap="none">
            <a:spAutoFit/>
          </a:bodyPr>
          <a:lstStyle/>
          <a:p>
            <a:pPr algn="ctr">
              <a:lnSpc>
                <a:spcPts val="1500"/>
              </a:lnSpc>
              <a:spcAft>
                <a:spcPts val="0"/>
              </a:spcAft>
            </a:pPr>
            <a:r>
              <a:rPr lang="en-US">
                <a:solidFill>
                  <a:srgbClr val="000000"/>
                </a:solidFill>
                <a:latin typeface="Times New Roman" panose="02020603050405020304" pitchFamily="18" charset="0"/>
                <a:ea typeface="Times New Roman" panose="02020603050405020304" pitchFamily="18" charset="0"/>
              </a:rPr>
              <a:t>Hình 3: Biểu đồ mức ngữ cảnh hệ thống</a:t>
            </a:r>
            <a:endParaRPr lang="en-US" sz="200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0077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Shape 231"/>
          <p:cNvGrpSpPr/>
          <p:nvPr/>
        </p:nvGrpSpPr>
        <p:grpSpPr>
          <a:xfrm>
            <a:off x="-718788" y="276105"/>
            <a:ext cx="5029531" cy="1645500"/>
            <a:chOff x="2075625" y="1090612"/>
            <a:chExt cx="4104047" cy="2144143"/>
          </a:xfrm>
        </p:grpSpPr>
        <p:sp>
          <p:nvSpPr>
            <p:cNvPr id="25" name="Shape 232"/>
            <p:cNvSpPr/>
            <p:nvPr/>
          </p:nvSpPr>
          <p:spPr>
            <a:xfrm>
              <a:off x="2676179" y="1623893"/>
              <a:ext cx="3503493"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chemeClr val="bg1"/>
                  </a:solidFill>
                  <a:latin typeface="Times New Roman" panose="02020603050405020304" pitchFamily="18" charset="0"/>
                  <a:ea typeface="Century Gothic"/>
                  <a:cs typeface="Times New Roman" panose="02020603050405020304" pitchFamily="18" charset="0"/>
                  <a:sym typeface="Century Gothic"/>
                </a:rPr>
                <a:t>        </a:t>
              </a:r>
              <a:r>
                <a:rPr lang="en-US" sz="3000" b="1">
                  <a:solidFill>
                    <a:schemeClr val="bg1"/>
                  </a:solidFill>
                  <a:latin typeface="Times New Roman" panose="02020603050405020304" pitchFamily="18" charset="0"/>
                  <a:ea typeface="Century Gothic"/>
                  <a:cs typeface="Times New Roman" panose="02020603050405020304" pitchFamily="18" charset="0"/>
                  <a:sym typeface="Century Gothic"/>
                </a:rPr>
                <a:t>Giới thiệu chung</a:t>
              </a:r>
              <a:endParaRPr sz="30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26"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27"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sp>
        <p:nvSpPr>
          <p:cNvPr id="28" name="Rectangle 27"/>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01</a:t>
            </a:r>
          </a:p>
        </p:txBody>
      </p:sp>
      <p:pic>
        <p:nvPicPr>
          <p:cNvPr id="10" name="Picture 9"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11" name="Picture 10"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3" name="Rectangle 2"/>
          <p:cNvSpPr/>
          <p:nvPr/>
        </p:nvSpPr>
        <p:spPr>
          <a:xfrm>
            <a:off x="927463" y="2039204"/>
            <a:ext cx="10539663" cy="4439677"/>
          </a:xfrm>
          <a:prstGeom prst="rect">
            <a:avLst/>
          </a:prstGeom>
        </p:spPr>
        <p:txBody>
          <a:bodyPr wrap="square">
            <a:spAutoFit/>
          </a:bodyPr>
          <a:lstStyle/>
          <a:p>
            <a:pPr algn="just">
              <a:lnSpc>
                <a:spcPct val="1500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1.1. Mục đích của bản đặc tả</a:t>
            </a:r>
          </a:p>
          <a:p>
            <a:pPr algn="just">
              <a:lnSpc>
                <a:spcPct val="150000"/>
              </a:lnSpc>
              <a:spcAft>
                <a:spcPts val="0"/>
              </a:spcAft>
            </a:pPr>
            <a:r>
              <a:rPr lang="en-US" sz="2000">
                <a:solidFill>
                  <a:srgbClr val="000000"/>
                </a:solidFill>
                <a:latin typeface="Times New Roman" panose="02020603050405020304" pitchFamily="18" charset="0"/>
                <a:ea typeface="Times New Roman" panose="02020603050405020304" pitchFamily="18" charset="0"/>
              </a:rPr>
              <a:t>	- Tài liệu cung cấp các yêu cầu của người dùng đối với website ADHBook mà nhóm chịu trách nhiệm thực hiện.</a:t>
            </a:r>
          </a:p>
          <a:p>
            <a:pPr algn="just">
              <a:lnSpc>
                <a:spcPct val="150000"/>
              </a:lnSpc>
              <a:spcAft>
                <a:spcPts val="0"/>
              </a:spcAft>
            </a:pPr>
            <a:r>
              <a:rPr lang="en-US" sz="2000">
                <a:solidFill>
                  <a:srgbClr val="000000"/>
                </a:solidFill>
                <a:latin typeface="Times New Roman" panose="02020603050405020304" pitchFamily="18" charset="0"/>
                <a:ea typeface="Times New Roman" panose="02020603050405020304" pitchFamily="18" charset="0"/>
              </a:rPr>
              <a:t>	- Tài liệu là đầu vào cho các bước xử lý như thiết kế giao diện, thiết kế luồng chương trình, xây dựng cơ sở dữ liệu phía sau. </a:t>
            </a:r>
          </a:p>
          <a:p>
            <a:pPr algn="just">
              <a:lnSpc>
                <a:spcPct val="1500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1.2. Phạm vi tài liệu</a:t>
            </a:r>
          </a:p>
          <a:p>
            <a:pPr algn="just">
              <a:lnSpc>
                <a:spcPct val="150000"/>
              </a:lnSpc>
              <a:spcAft>
                <a:spcPts val="0"/>
              </a:spcAft>
            </a:pPr>
            <a:r>
              <a:rPr lang="en-US" sz="2000">
                <a:solidFill>
                  <a:srgbClr val="000000"/>
                </a:solidFill>
                <a:latin typeface="Times New Roman" panose="02020603050405020304" pitchFamily="18" charset="0"/>
                <a:ea typeface="Times New Roman" panose="02020603050405020304" pitchFamily="18" charset="0"/>
              </a:rPr>
              <a:t>	- Tên sản phẩm: ADHBook, đây là website được làm ra với mục đích quảng bá sách, quảng bá thương hiệu cho nhà xuất bản, tác giả đến khách hàng thông qua môi trường Internet.</a:t>
            </a:r>
          </a:p>
          <a:p>
            <a:pPr algn="just">
              <a:lnSpc>
                <a:spcPct val="150000"/>
              </a:lnSpc>
              <a:spcAft>
                <a:spcPts val="0"/>
              </a:spcAft>
            </a:pPr>
            <a:r>
              <a:rPr lang="en-US" sz="2000">
                <a:solidFill>
                  <a:srgbClr val="000000"/>
                </a:solidFill>
                <a:latin typeface="Times New Roman" panose="02020603050405020304" pitchFamily="18" charset="0"/>
                <a:ea typeface="Times New Roman" panose="02020603050405020304" pitchFamily="18" charset="0"/>
              </a:rPr>
              <a:t>	- Phần mềm được sử dụng trang web bán sách online ADHBook. </a:t>
            </a:r>
          </a:p>
          <a:p>
            <a:pPr algn="just">
              <a:lnSpc>
                <a:spcPts val="1500"/>
              </a:lnSpc>
              <a:spcAft>
                <a:spcPts val="0"/>
              </a:spcAft>
            </a:pPr>
            <a:r>
              <a:rPr lang="en-US">
                <a:solidFill>
                  <a:srgbClr val="000000"/>
                </a:solidFill>
                <a:latin typeface="Times New Roman" panose="02020603050405020304" pitchFamily="18" charset="0"/>
                <a:ea typeface="Times New Roman" panose="02020603050405020304" pitchFamily="18" charset="0"/>
              </a:rPr>
              <a:t> </a:t>
            </a:r>
            <a:endParaRPr lang="en-US" sz="200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4958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130145" cy="1645500"/>
            <a:chOff x="2075625" y="1090612"/>
            <a:chExt cx="3370157" cy="2144143"/>
          </a:xfrm>
        </p:grpSpPr>
        <p:sp>
          <p:nvSpPr>
            <p:cNvPr id="4" name="Shape 232"/>
            <p:cNvSpPr/>
            <p:nvPr/>
          </p:nvSpPr>
          <p:spPr>
            <a:xfrm>
              <a:off x="2752258" y="1623893"/>
              <a:ext cx="2693524"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Các biểu đồ</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550459" y="1640896"/>
            <a:ext cx="6096000" cy="669414"/>
          </a:xfrm>
          <a:prstGeom prst="rect">
            <a:avLst/>
          </a:prstGeom>
        </p:spPr>
        <p:txBody>
          <a:bodyPr>
            <a:spAutoFit/>
          </a:bodyPr>
          <a:lstStyle/>
          <a:p>
            <a:pPr algn="just">
              <a:lnSpc>
                <a:spcPts val="15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4.2. Biểu đồ mức 1</a:t>
            </a:r>
          </a:p>
          <a:p>
            <a:pPr algn="just">
              <a:lnSpc>
                <a:spcPts val="1500"/>
              </a:lnSpc>
              <a:spcAft>
                <a:spcPts val="0"/>
              </a:spcAft>
            </a:pP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ts val="1500"/>
              </a:lnSpc>
              <a:spcAft>
                <a:spcPts val="0"/>
              </a:spcAft>
            </a:pPr>
            <a:r>
              <a:rPr lang="en-US" b="1">
                <a:solidFill>
                  <a:srgbClr val="000000"/>
                </a:solidFill>
                <a:latin typeface="Times New Roman" panose="02020603050405020304" pitchFamily="18" charset="0"/>
                <a:ea typeface="Times New Roman" panose="02020603050405020304" pitchFamily="18" charset="0"/>
              </a:rPr>
              <a:t>Customer</a:t>
            </a:r>
            <a:endParaRPr lang="en-US">
              <a:solidFill>
                <a:srgbClr val="000000"/>
              </a:solidFill>
              <a:effectLst/>
              <a:latin typeface="Times New Roman" panose="02020603050405020304" pitchFamily="18" charset="0"/>
              <a:ea typeface="Times New Roman" panose="02020603050405020304" pitchFamily="18" charset="0"/>
            </a:endParaRPr>
          </a:p>
        </p:txBody>
      </p:sp>
      <p:sp>
        <p:nvSpPr>
          <p:cNvPr id="11" name="Rectangle 10"/>
          <p:cNvSpPr/>
          <p:nvPr/>
        </p:nvSpPr>
        <p:spPr>
          <a:xfrm>
            <a:off x="7630287" y="2167963"/>
            <a:ext cx="1326004" cy="284693"/>
          </a:xfrm>
          <a:prstGeom prst="rect">
            <a:avLst/>
          </a:prstGeom>
        </p:spPr>
        <p:txBody>
          <a:bodyPr wrap="none">
            <a:spAutoFit/>
          </a:bodyPr>
          <a:lstStyle/>
          <a:p>
            <a:pPr indent="457200" algn="just">
              <a:lnSpc>
                <a:spcPts val="1500"/>
              </a:lnSpc>
              <a:spcAft>
                <a:spcPts val="0"/>
              </a:spcAft>
            </a:pPr>
            <a:r>
              <a:rPr lang="en-US" b="1">
                <a:solidFill>
                  <a:srgbClr val="000000"/>
                </a:solidFill>
                <a:latin typeface="Times New Roman" panose="02020603050405020304" pitchFamily="18" charset="0"/>
                <a:ea typeface="Times New Roman" panose="02020603050405020304" pitchFamily="18" charset="0"/>
              </a:rPr>
              <a:t>Admin</a:t>
            </a:r>
            <a:endParaRPr lang="en-US">
              <a:solidFill>
                <a:srgbClr val="000000"/>
              </a:solidFill>
              <a:effectLst/>
              <a:latin typeface="Times New Roman" panose="02020603050405020304" pitchFamily="18" charset="0"/>
              <a:ea typeface="Times New Roman" panose="02020603050405020304" pitchFamily="18" charset="0"/>
            </a:endParaRPr>
          </a:p>
        </p:txBody>
      </p:sp>
      <p:sp>
        <p:nvSpPr>
          <p:cNvPr id="13" name="Rectangle 12"/>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04</a:t>
            </a:r>
          </a:p>
        </p:txBody>
      </p:sp>
      <p:pic>
        <p:nvPicPr>
          <p:cNvPr id="1026" name="Picture 2" descr="Untitl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459" y="2527211"/>
            <a:ext cx="541902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C:\Users\Acer\AppData\Local\Microsoft\Windows\INetCache\Content.Word\Untitled1.png"/>
          <p:cNvPicPr/>
          <p:nvPr/>
        </p:nvPicPr>
        <p:blipFill>
          <a:blip r:embed="rId5">
            <a:extLst>
              <a:ext uri="{28A0092B-C50C-407E-A947-70E740481C1C}">
                <a14:useLocalDpi xmlns:a14="http://schemas.microsoft.com/office/drawing/2010/main" val="0"/>
              </a:ext>
            </a:extLst>
          </a:blip>
          <a:srcRect/>
          <a:stretch>
            <a:fillRect/>
          </a:stretch>
        </p:blipFill>
        <p:spPr bwMode="auto">
          <a:xfrm>
            <a:off x="6133381" y="2527211"/>
            <a:ext cx="5918614" cy="3203556"/>
          </a:xfrm>
          <a:prstGeom prst="rect">
            <a:avLst/>
          </a:prstGeom>
          <a:noFill/>
          <a:ln>
            <a:noFill/>
          </a:ln>
        </p:spPr>
      </p:pic>
      <p:sp>
        <p:nvSpPr>
          <p:cNvPr id="2" name="Rectangle 1"/>
          <p:cNvSpPr/>
          <p:nvPr/>
        </p:nvSpPr>
        <p:spPr>
          <a:xfrm>
            <a:off x="1441202" y="5797946"/>
            <a:ext cx="3637534" cy="369332"/>
          </a:xfrm>
          <a:prstGeom prst="rect">
            <a:avLst/>
          </a:prstGeom>
        </p:spPr>
        <p:txBody>
          <a:bodyPr wrap="none">
            <a:spAutoFit/>
          </a:bodyPr>
          <a:lstStyle/>
          <a:p>
            <a:r>
              <a:rPr lang="en-US" dirty="0">
                <a:solidFill>
                  <a:srgbClr val="000000"/>
                </a:solidFill>
                <a:latin typeface="Times New Roman" panose="02020603050405020304" pitchFamily="18" charset="0"/>
                <a:ea typeface="Times New Roman" panose="02020603050405020304" pitchFamily="18" charset="0"/>
              </a:rPr>
              <a:t>Hình 4: Biểu đồ mức 1 của Customer</a:t>
            </a:r>
            <a:endParaRPr lang="en-US" dirty="0"/>
          </a:p>
        </p:txBody>
      </p:sp>
      <p:sp>
        <p:nvSpPr>
          <p:cNvPr id="15" name="Rectangle 14"/>
          <p:cNvSpPr/>
          <p:nvPr/>
        </p:nvSpPr>
        <p:spPr>
          <a:xfrm>
            <a:off x="7408541" y="5797946"/>
            <a:ext cx="3368294" cy="284693"/>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5: Biểu đồ mức 1 của Admin</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3107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130145" cy="1645500"/>
            <a:chOff x="2075625" y="1090612"/>
            <a:chExt cx="3370157" cy="2144143"/>
          </a:xfrm>
        </p:grpSpPr>
        <p:sp>
          <p:nvSpPr>
            <p:cNvPr id="4" name="Shape 232"/>
            <p:cNvSpPr/>
            <p:nvPr/>
          </p:nvSpPr>
          <p:spPr>
            <a:xfrm>
              <a:off x="2752258" y="1623893"/>
              <a:ext cx="2693524"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Các biểu đồ</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733805" y="1420378"/>
            <a:ext cx="6732933" cy="539378"/>
          </a:xfrm>
          <a:prstGeom prst="rect">
            <a:avLst/>
          </a:prstGeom>
        </p:spPr>
        <p:txBody>
          <a:bodyPr wrap="none">
            <a:spAutoFit/>
          </a:bodyPr>
          <a:lstStyle/>
          <a:p>
            <a:pPr>
              <a:lnSpc>
                <a:spcPct val="150000"/>
              </a:lnSpc>
            </a:pPr>
            <a:r>
              <a:rPr lang="en-US" sz="22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4.3. Biểu đồ luồng dữ liệu mức chi tiết (Biểu đồ mức 2)</a:t>
            </a:r>
            <a:endParaRPr lang="en-US" sz="22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0" name="Picture 9"/>
          <p:cNvPicPr/>
          <p:nvPr/>
        </p:nvPicPr>
        <p:blipFill>
          <a:blip r:embed="rId4"/>
          <a:stretch>
            <a:fillRect/>
          </a:stretch>
        </p:blipFill>
        <p:spPr>
          <a:xfrm>
            <a:off x="2009955" y="1959756"/>
            <a:ext cx="8350370" cy="4608408"/>
          </a:xfrm>
          <a:prstGeom prst="rect">
            <a:avLst/>
          </a:prstGeom>
        </p:spPr>
      </p:pic>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04</a:t>
            </a:r>
          </a:p>
        </p:txBody>
      </p:sp>
      <p:sp>
        <p:nvSpPr>
          <p:cNvPr id="2" name="Rectangle 1"/>
          <p:cNvSpPr/>
          <p:nvPr/>
        </p:nvSpPr>
        <p:spPr>
          <a:xfrm>
            <a:off x="5067174" y="6568164"/>
            <a:ext cx="2303836" cy="284693"/>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6: Biểu đồ mức 2</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1245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130145" cy="1645500"/>
            <a:chOff x="2075625" y="1090612"/>
            <a:chExt cx="3370157" cy="2144143"/>
          </a:xfrm>
        </p:grpSpPr>
        <p:sp>
          <p:nvSpPr>
            <p:cNvPr id="4" name="Shape 232"/>
            <p:cNvSpPr/>
            <p:nvPr/>
          </p:nvSpPr>
          <p:spPr>
            <a:xfrm>
              <a:off x="2752258" y="1623893"/>
              <a:ext cx="2693524"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Các biểu đồ</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682533" y="1445000"/>
            <a:ext cx="2983509" cy="498663"/>
          </a:xfrm>
          <a:prstGeom prst="rect">
            <a:avLst/>
          </a:prstGeom>
        </p:spPr>
        <p:txBody>
          <a:bodyPr wrap="none">
            <a:spAutoFit/>
          </a:bodyPr>
          <a:lstStyle/>
          <a:p>
            <a:pPr>
              <a:lnSpc>
                <a:spcPct val="150000"/>
              </a:lnSpc>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4.4. Biểu đồ lớp phân tích</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9698" name="Picture 2" descr="BookSt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3934" y="1943663"/>
            <a:ext cx="6469037" cy="4496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4300744" y="6573307"/>
            <a:ext cx="2935419" cy="290721"/>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7: Biểu đồ lớp phân tích</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04</a:t>
            </a:r>
          </a:p>
        </p:txBody>
      </p:sp>
    </p:spTree>
    <p:extLst>
      <p:ext uri="{BB962C8B-B14F-4D97-AF65-F5344CB8AC3E}">
        <p14:creationId xmlns:p14="http://schemas.microsoft.com/office/powerpoint/2010/main" val="132460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130145" cy="1645500"/>
            <a:chOff x="2075625" y="1090612"/>
            <a:chExt cx="3370157" cy="2144143"/>
          </a:xfrm>
        </p:grpSpPr>
        <p:sp>
          <p:nvSpPr>
            <p:cNvPr id="4" name="Shape 232"/>
            <p:cNvSpPr/>
            <p:nvPr/>
          </p:nvSpPr>
          <p:spPr>
            <a:xfrm>
              <a:off x="2752258" y="1623893"/>
              <a:ext cx="2693524"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Các biểu đồ</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497386" y="1556569"/>
            <a:ext cx="3879588" cy="296684"/>
          </a:xfrm>
          <a:prstGeom prst="rect">
            <a:avLst/>
          </a:prstGeom>
        </p:spPr>
        <p:txBody>
          <a:bodyPr wrap="none">
            <a:spAutoFit/>
          </a:bodyPr>
          <a:lstStyle/>
          <a:p>
            <a:pPr algn="just">
              <a:lnSpc>
                <a:spcPts val="15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4.5. Biểu đồ thực thể quan hệ E-R</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0" name="Rectangle 9"/>
          <p:cNvSpPr/>
          <p:nvPr/>
        </p:nvSpPr>
        <p:spPr>
          <a:xfrm>
            <a:off x="3968188" y="6573307"/>
            <a:ext cx="3682418" cy="290721"/>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8: Biểu đồ thực thể quan hệ E-R</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04</a:t>
            </a:r>
          </a:p>
        </p:txBody>
      </p:sp>
      <p:pic>
        <p:nvPicPr>
          <p:cNvPr id="2" name="Picture 1"/>
          <p:cNvPicPr>
            <a:picLocks noChangeAspect="1"/>
          </p:cNvPicPr>
          <p:nvPr/>
        </p:nvPicPr>
        <p:blipFill>
          <a:blip r:embed="rId4"/>
          <a:stretch>
            <a:fillRect/>
          </a:stretch>
        </p:blipFill>
        <p:spPr>
          <a:xfrm>
            <a:off x="1240855" y="1853253"/>
            <a:ext cx="9542163" cy="4720054"/>
          </a:xfrm>
          <a:prstGeom prst="rect">
            <a:avLst/>
          </a:prstGeom>
        </p:spPr>
      </p:pic>
    </p:spTree>
    <p:extLst>
      <p:ext uri="{BB962C8B-B14F-4D97-AF65-F5344CB8AC3E}">
        <p14:creationId xmlns:p14="http://schemas.microsoft.com/office/powerpoint/2010/main" val="184409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
        <p:nvSpPr>
          <p:cNvPr id="10" name="TextBox 9"/>
          <p:cNvSpPr txBox="1"/>
          <p:nvPr/>
        </p:nvSpPr>
        <p:spPr>
          <a:xfrm>
            <a:off x="733805" y="1446371"/>
            <a:ext cx="3278462" cy="430887"/>
          </a:xfrm>
          <a:prstGeom prst="rect">
            <a:avLst/>
          </a:prstGeom>
          <a:noFill/>
        </p:spPr>
        <p:txBody>
          <a:bodyPr wrap="none" rtlCol="0">
            <a:spAutoFit/>
          </a:bodyPr>
          <a:lstStyle/>
          <a:p>
            <a:r>
              <a:rPr lang="en-US" sz="2200" b="1">
                <a:latin typeface="Times New Roman" panose="02020603050405020304" pitchFamily="18" charset="0"/>
                <a:cs typeface="Times New Roman" panose="02020603050405020304" pitchFamily="18" charset="0"/>
              </a:rPr>
              <a:t>5.1. Lược đồ cơ sở dữ liệu</a:t>
            </a:r>
          </a:p>
        </p:txBody>
      </p:sp>
      <p:pic>
        <p:nvPicPr>
          <p:cNvPr id="11" name="Picture 1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7654" y="1877258"/>
            <a:ext cx="7126029" cy="4428008"/>
          </a:xfrm>
          <a:prstGeom prst="rect">
            <a:avLst/>
          </a:prstGeom>
          <a:noFill/>
          <a:ln>
            <a:noFill/>
          </a:ln>
        </p:spPr>
      </p:pic>
      <p:sp>
        <p:nvSpPr>
          <p:cNvPr id="12" name="Rectangle 11"/>
          <p:cNvSpPr/>
          <p:nvPr/>
        </p:nvSpPr>
        <p:spPr>
          <a:xfrm>
            <a:off x="4636350" y="6547701"/>
            <a:ext cx="2973891" cy="290721"/>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9: Lược đồ cơ sở dữ liệu</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9974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91654" y="1420378"/>
            <a:ext cx="6096000" cy="1338828"/>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5.2.  Mô tả chi tiết các thuộc tính của thực thể</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5.1.1. Thực thể Account</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về tài khoản khách hàng</a:t>
            </a:r>
            <a:endParaRPr lang="en-US" sz="2000">
              <a:solidFill>
                <a:srgbClr val="000000"/>
              </a:solidFill>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4"/>
          <a:stretch>
            <a:fillRect/>
          </a:stretch>
        </p:blipFill>
        <p:spPr>
          <a:xfrm>
            <a:off x="3186182" y="2829454"/>
            <a:ext cx="5481898" cy="3310264"/>
          </a:xfrm>
          <a:prstGeom prst="rect">
            <a:avLst/>
          </a:prstGeom>
        </p:spPr>
      </p:pic>
      <p:sp>
        <p:nvSpPr>
          <p:cNvPr id="11" name="Rectangle 10"/>
          <p:cNvSpPr/>
          <p:nvPr/>
        </p:nvSpPr>
        <p:spPr>
          <a:xfrm>
            <a:off x="4341673" y="6425639"/>
            <a:ext cx="2703690" cy="284693"/>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10: Thực thể Account</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51952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733805" y="1479543"/>
            <a:ext cx="6096000" cy="700192"/>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5.1.2. Thực thể Author</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ts val="15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các tác giả</a:t>
            </a:r>
            <a:endParaRPr lang="en-US" sz="2000">
              <a:solidFill>
                <a:srgbClr val="000000"/>
              </a:solidFill>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4"/>
          <a:stretch>
            <a:fillRect/>
          </a:stretch>
        </p:blipFill>
        <p:spPr>
          <a:xfrm>
            <a:off x="2999906" y="2247108"/>
            <a:ext cx="6526231" cy="4197502"/>
          </a:xfrm>
          <a:prstGeom prst="rect">
            <a:avLst/>
          </a:prstGeom>
        </p:spPr>
      </p:pic>
      <p:sp>
        <p:nvSpPr>
          <p:cNvPr id="11" name="Rectangle 10"/>
          <p:cNvSpPr/>
          <p:nvPr/>
        </p:nvSpPr>
        <p:spPr>
          <a:xfrm>
            <a:off x="4703388" y="6573307"/>
            <a:ext cx="2566858" cy="284693"/>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11: Thực thể Author</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254143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1005385" y="1394339"/>
            <a:ext cx="6096000" cy="923330"/>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5.1.3. Thực thể Sách</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sách</a:t>
            </a:r>
            <a:endParaRPr lang="en-US" sz="2000">
              <a:solidFill>
                <a:srgbClr val="000000"/>
              </a:solidFill>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4"/>
          <a:stretch>
            <a:fillRect/>
          </a:stretch>
        </p:blipFill>
        <p:spPr>
          <a:xfrm>
            <a:off x="3146842" y="2263616"/>
            <a:ext cx="6133636" cy="4062650"/>
          </a:xfrm>
          <a:prstGeom prst="rect">
            <a:avLst/>
          </a:prstGeom>
        </p:spPr>
      </p:pic>
      <p:sp>
        <p:nvSpPr>
          <p:cNvPr id="11" name="Rectangle 10"/>
          <p:cNvSpPr/>
          <p:nvPr/>
        </p:nvSpPr>
        <p:spPr>
          <a:xfrm>
            <a:off x="4926195" y="6350169"/>
            <a:ext cx="2383025" cy="507831"/>
          </a:xfrm>
          <a:prstGeom prst="rect">
            <a:avLst/>
          </a:prstGeom>
        </p:spPr>
        <p:txBody>
          <a:bodyPr wrap="none">
            <a:spAutoFit/>
          </a:bodyPr>
          <a:lstStyle/>
          <a:p>
            <a:pPr algn="ctr">
              <a:lnSpc>
                <a:spcPct val="1500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12: Thực thể Sách</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338861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1005385" y="1420378"/>
            <a:ext cx="6096000" cy="1354217"/>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5.1.4. Thực thể thể loại sách</a:t>
            </a:r>
          </a:p>
          <a:p>
            <a:pPr algn="just">
              <a:lnSpc>
                <a:spcPct val="150000"/>
              </a:lnSpc>
              <a:spcAft>
                <a:spcPts val="0"/>
              </a:spcAft>
            </a:pP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ts val="15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về các thể loại sách</a:t>
            </a:r>
            <a:endParaRPr lang="en-US" sz="2000">
              <a:solidFill>
                <a:srgbClr val="000000"/>
              </a:solidFill>
              <a:latin typeface="Times New Roman" panose="02020603050405020304" pitchFamily="18" charset="0"/>
              <a:ea typeface="Times New Roman" panose="02020603050405020304" pitchFamily="18" charset="0"/>
            </a:endParaRPr>
          </a:p>
          <a:p>
            <a:pPr algn="just">
              <a:lnSpc>
                <a:spcPts val="1500"/>
              </a:lnSpc>
              <a:spcAft>
                <a:spcPts val="0"/>
              </a:spcAft>
            </a:pPr>
            <a:r>
              <a:rPr lang="en-US">
                <a:solidFill>
                  <a:srgbClr val="000000"/>
                </a:solidFill>
                <a:latin typeface="Times New Roman" panose="02020603050405020304" pitchFamily="18" charset="0"/>
                <a:ea typeface="Times New Roman" panose="02020603050405020304" pitchFamily="18" charset="0"/>
              </a:rPr>
              <a:t> </a:t>
            </a:r>
            <a:endParaRPr lang="en-US" sz="2000">
              <a:solidFill>
                <a:srgbClr val="000000"/>
              </a:solidFill>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4"/>
          <a:stretch>
            <a:fillRect/>
          </a:stretch>
        </p:blipFill>
        <p:spPr>
          <a:xfrm>
            <a:off x="2347864" y="2774595"/>
            <a:ext cx="7724183" cy="3285011"/>
          </a:xfrm>
          <a:prstGeom prst="rect">
            <a:avLst/>
          </a:prstGeom>
        </p:spPr>
      </p:pic>
      <p:sp>
        <p:nvSpPr>
          <p:cNvPr id="11" name="Rectangle 10"/>
          <p:cNvSpPr/>
          <p:nvPr/>
        </p:nvSpPr>
        <p:spPr>
          <a:xfrm>
            <a:off x="4343994" y="6261866"/>
            <a:ext cx="3203762" cy="284693"/>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13: Thực thể thể thoại sách</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48357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37063" y="1586037"/>
            <a:ext cx="6096000" cy="923330"/>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5.1.5. Thực thể Customer</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khách hàng</a:t>
            </a:r>
            <a:endParaRPr lang="en-US" sz="2000">
              <a:solidFill>
                <a:srgbClr val="000000"/>
              </a:solidFill>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4"/>
          <a:stretch>
            <a:fillRect/>
          </a:stretch>
        </p:blipFill>
        <p:spPr>
          <a:xfrm>
            <a:off x="2987231" y="2509368"/>
            <a:ext cx="7071169" cy="3823194"/>
          </a:xfrm>
          <a:prstGeom prst="rect">
            <a:avLst/>
          </a:prstGeom>
        </p:spPr>
      </p:pic>
      <p:sp>
        <p:nvSpPr>
          <p:cNvPr id="11" name="Rectangle 10"/>
          <p:cNvSpPr/>
          <p:nvPr/>
        </p:nvSpPr>
        <p:spPr>
          <a:xfrm>
            <a:off x="5106883" y="6573307"/>
            <a:ext cx="2831864" cy="290721"/>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14: Thực thể Customer</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236971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Shape 231"/>
          <p:cNvGrpSpPr/>
          <p:nvPr/>
        </p:nvGrpSpPr>
        <p:grpSpPr>
          <a:xfrm>
            <a:off x="-606831" y="239442"/>
            <a:ext cx="5024731" cy="1480640"/>
            <a:chOff x="2117462" y="993825"/>
            <a:chExt cx="4658521" cy="1929325"/>
          </a:xfrm>
        </p:grpSpPr>
        <p:sp>
          <p:nvSpPr>
            <p:cNvPr id="25" name="Shape 232"/>
            <p:cNvSpPr/>
            <p:nvPr/>
          </p:nvSpPr>
          <p:spPr>
            <a:xfrm>
              <a:off x="2760851" y="1504823"/>
              <a:ext cx="4015132" cy="828961"/>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chemeClr val="bg1"/>
                  </a:solidFill>
                  <a:latin typeface="Times New Roman" panose="02020603050405020304" pitchFamily="18" charset="0"/>
                  <a:ea typeface="Century Gothic"/>
                  <a:cs typeface="Times New Roman" panose="02020603050405020304" pitchFamily="18" charset="0"/>
                  <a:sym typeface="Century Gothic"/>
                </a:rPr>
                <a:t>        </a:t>
              </a:r>
              <a:r>
                <a:rPr lang="en-US" sz="3000" b="1">
                  <a:solidFill>
                    <a:schemeClr val="bg1"/>
                  </a:solidFill>
                  <a:latin typeface="Times New Roman" panose="02020603050405020304" pitchFamily="18" charset="0"/>
                  <a:ea typeface="Century Gothic"/>
                  <a:cs typeface="Times New Roman" panose="02020603050405020304" pitchFamily="18" charset="0"/>
                  <a:sym typeface="Century Gothic"/>
                </a:rPr>
                <a:t>Giới thiệu chung</a:t>
              </a:r>
              <a:endParaRPr sz="30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26" name="Shape 233"/>
            <p:cNvSpPr/>
            <p:nvPr/>
          </p:nvSpPr>
          <p:spPr>
            <a:xfrm rot="349079">
              <a:off x="2117462" y="1587204"/>
              <a:ext cx="2308247" cy="1335946"/>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27" name="Shape 234"/>
            <p:cNvSpPr/>
            <p:nvPr/>
          </p:nvSpPr>
          <p:spPr>
            <a:xfrm>
              <a:off x="2676179" y="993825"/>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sp>
        <p:nvSpPr>
          <p:cNvPr id="28" name="Rectangle 27"/>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01</a:t>
            </a:r>
          </a:p>
        </p:txBody>
      </p:sp>
      <p:graphicFrame>
        <p:nvGraphicFramePr>
          <p:cNvPr id="6" name="Table 5"/>
          <p:cNvGraphicFramePr>
            <a:graphicFrameLocks noGrp="1"/>
          </p:cNvGraphicFramePr>
          <p:nvPr>
            <p:extLst>
              <p:ext uri="{D42A27DB-BD31-4B8C-83A1-F6EECF244321}">
                <p14:modId xmlns:p14="http://schemas.microsoft.com/office/powerpoint/2010/main" val="3971423966"/>
              </p:ext>
            </p:extLst>
          </p:nvPr>
        </p:nvGraphicFramePr>
        <p:xfrm>
          <a:off x="1280231" y="2335610"/>
          <a:ext cx="10092891" cy="4320340"/>
        </p:xfrm>
        <a:graphic>
          <a:graphicData uri="http://schemas.openxmlformats.org/drawingml/2006/table">
            <a:tbl>
              <a:tblPr firstRow="1" firstCol="1" bandRow="1">
                <a:tableStyleId>{5C22544A-7EE6-4342-B048-85BDC9FD1C3A}</a:tableStyleId>
              </a:tblPr>
              <a:tblGrid>
                <a:gridCol w="1011293">
                  <a:extLst>
                    <a:ext uri="{9D8B030D-6E8A-4147-A177-3AD203B41FA5}">
                      <a16:colId xmlns:a16="http://schemas.microsoft.com/office/drawing/2014/main" val="20000"/>
                    </a:ext>
                  </a:extLst>
                </a:gridCol>
                <a:gridCol w="3288019">
                  <a:extLst>
                    <a:ext uri="{9D8B030D-6E8A-4147-A177-3AD203B41FA5}">
                      <a16:colId xmlns:a16="http://schemas.microsoft.com/office/drawing/2014/main" val="20001"/>
                    </a:ext>
                  </a:extLst>
                </a:gridCol>
                <a:gridCol w="5793579">
                  <a:extLst>
                    <a:ext uri="{9D8B030D-6E8A-4147-A177-3AD203B41FA5}">
                      <a16:colId xmlns:a16="http://schemas.microsoft.com/office/drawing/2014/main" val="20002"/>
                    </a:ext>
                  </a:extLst>
                </a:gridCol>
              </a:tblGrid>
              <a:tr h="479740">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STT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Các mục</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Ghi chú</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480075">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1</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Giới thiệu chung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Giới thiệu tổng quan về tài liệu</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480075">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2</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Tổng quan hệ thống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Mô tả tổng quan hệ thống cần xây dựng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80075">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3</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Yêu cầu chức năng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Mô tả các yêu cầu chức năng của hệ thống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80075">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4</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Các biểu đồ</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 </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80075">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Thiết kế dữ liệu</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 </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80075">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6</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Thiết kế giao diện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 </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80075">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7</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Kiểm thử</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 </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r h="480075">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8</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Tài liệu tham khảo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 </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bl>
          </a:graphicData>
        </a:graphic>
      </p:graphicFrame>
      <p:sp>
        <p:nvSpPr>
          <p:cNvPr id="7" name="Rectangle 6"/>
          <p:cNvSpPr/>
          <p:nvPr/>
        </p:nvSpPr>
        <p:spPr>
          <a:xfrm>
            <a:off x="1280231" y="1402989"/>
            <a:ext cx="2840842" cy="579967"/>
          </a:xfrm>
          <a:prstGeom prst="rect">
            <a:avLst/>
          </a:prstGeom>
        </p:spPr>
        <p:txBody>
          <a:bodyPr wrap="none">
            <a:spAutoFit/>
          </a:bodyPr>
          <a:lstStyle/>
          <a:p>
            <a:pPr algn="just">
              <a:lnSpc>
                <a:spcPct val="150000"/>
              </a:lnSpc>
              <a:spcAft>
                <a:spcPts val="0"/>
              </a:spcAft>
            </a:pPr>
            <a:r>
              <a:rPr 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1.3. Mô tả về tài liệu</a:t>
            </a:r>
            <a:endParaRPr lang="en-US" sz="24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4" name="Picture 13"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16" name="Picture 15"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Tree>
    <p:extLst>
      <p:ext uri="{BB962C8B-B14F-4D97-AF65-F5344CB8AC3E}">
        <p14:creationId xmlns:p14="http://schemas.microsoft.com/office/powerpoint/2010/main" val="14700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1191904" y="1634512"/>
            <a:ext cx="6096000" cy="826380"/>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5.1.6. Thực thể loại khách hang</a:t>
            </a:r>
          </a:p>
          <a:p>
            <a:pPr algn="just">
              <a:lnSpc>
                <a:spcPct val="115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về các loại khách hàng</a:t>
            </a:r>
            <a:endParaRPr lang="en-US" sz="2000">
              <a:solidFill>
                <a:srgbClr val="000000"/>
              </a:solidFill>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4"/>
          <a:stretch>
            <a:fillRect/>
          </a:stretch>
        </p:blipFill>
        <p:spPr>
          <a:xfrm>
            <a:off x="2757298" y="2745274"/>
            <a:ext cx="7082738" cy="2809365"/>
          </a:xfrm>
          <a:prstGeom prst="rect">
            <a:avLst/>
          </a:prstGeom>
        </p:spPr>
      </p:pic>
      <p:sp>
        <p:nvSpPr>
          <p:cNvPr id="11" name="Rectangle 10"/>
          <p:cNvSpPr/>
          <p:nvPr/>
        </p:nvSpPr>
        <p:spPr>
          <a:xfrm>
            <a:off x="4356995" y="6029854"/>
            <a:ext cx="3396123" cy="290721"/>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15: Thực thể loại khách hàng</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232926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64358" y="1634512"/>
            <a:ext cx="6096000" cy="826380"/>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5.1.7. Thực thể nhân viên</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của nhân viên</a:t>
            </a:r>
            <a:endParaRPr lang="en-US" sz="2000">
              <a:solidFill>
                <a:srgbClr val="000000"/>
              </a:solidFill>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4"/>
          <a:stretch>
            <a:fillRect/>
          </a:stretch>
        </p:blipFill>
        <p:spPr>
          <a:xfrm>
            <a:off x="3153084" y="2460892"/>
            <a:ext cx="7367291" cy="4056073"/>
          </a:xfrm>
          <a:prstGeom prst="rect">
            <a:avLst/>
          </a:prstGeom>
        </p:spPr>
      </p:pic>
      <p:sp>
        <p:nvSpPr>
          <p:cNvPr id="11" name="Rectangle 10"/>
          <p:cNvSpPr/>
          <p:nvPr/>
        </p:nvSpPr>
        <p:spPr>
          <a:xfrm>
            <a:off x="3788728" y="6552075"/>
            <a:ext cx="6096000" cy="489045"/>
          </a:xfrm>
          <a:prstGeom prst="rect">
            <a:avLst/>
          </a:prstGeom>
        </p:spPr>
        <p:txBody>
          <a:bodyPr>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16: Thực thể nhân viên</a:t>
            </a:r>
            <a:endParaRPr lang="en-US" sz="2000" dirty="0">
              <a:solidFill>
                <a:srgbClr val="000000"/>
              </a:solidFill>
              <a:latin typeface="Times New Roman" panose="02020603050405020304" pitchFamily="18" charset="0"/>
              <a:ea typeface="Times New Roman" panose="02020603050405020304" pitchFamily="18" charset="0"/>
            </a:endParaRPr>
          </a:p>
          <a:p>
            <a:pPr algn="just">
              <a:lnSpc>
                <a:spcPts val="1500"/>
              </a:lnSpc>
              <a:spcAft>
                <a:spcPts val="0"/>
              </a:spcAft>
            </a:pPr>
            <a:r>
              <a:rPr lang="en-US" sz="2000" dirty="0">
                <a:solidFill>
                  <a:srgbClr val="000000"/>
                </a:solidFill>
                <a:latin typeface="Times New Roman" panose="02020603050405020304" pitchFamily="18" charset="0"/>
                <a:ea typeface="Times New Roman" panose="02020603050405020304" pitchFamily="18" charset="0"/>
              </a:rPr>
              <a:t> </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104659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733805" y="1394339"/>
            <a:ext cx="6096000" cy="923330"/>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5.1.8. Thực thể đơn hàng chi tiết</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về các đơn hàng chi tiết</a:t>
            </a:r>
            <a:endParaRPr lang="en-US" sz="2000">
              <a:solidFill>
                <a:srgbClr val="000000"/>
              </a:solidFill>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4"/>
          <a:stretch>
            <a:fillRect/>
          </a:stretch>
        </p:blipFill>
        <p:spPr>
          <a:xfrm>
            <a:off x="2917300" y="2361878"/>
            <a:ext cx="6676927" cy="3920050"/>
          </a:xfrm>
          <a:prstGeom prst="rect">
            <a:avLst/>
          </a:prstGeom>
        </p:spPr>
      </p:pic>
      <p:sp>
        <p:nvSpPr>
          <p:cNvPr id="11" name="Rectangle 10"/>
          <p:cNvSpPr/>
          <p:nvPr/>
        </p:nvSpPr>
        <p:spPr>
          <a:xfrm>
            <a:off x="4257520" y="6573307"/>
            <a:ext cx="3485890" cy="290721"/>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17: Thực thể đơn hàng chi tiết</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306605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78006" y="1394339"/>
            <a:ext cx="6096000" cy="700192"/>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5.1.9. Thực thể đơn hàng</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ts val="15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các đơn hàng</a:t>
            </a:r>
            <a:endParaRPr lang="en-US" sz="2000">
              <a:solidFill>
                <a:srgbClr val="000000"/>
              </a:solidFill>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4"/>
          <a:stretch>
            <a:fillRect/>
          </a:stretch>
        </p:blipFill>
        <p:spPr>
          <a:xfrm>
            <a:off x="3170829" y="2138740"/>
            <a:ext cx="6464490" cy="4193821"/>
          </a:xfrm>
          <a:prstGeom prst="rect">
            <a:avLst/>
          </a:prstGeom>
        </p:spPr>
      </p:pic>
      <p:sp>
        <p:nvSpPr>
          <p:cNvPr id="11" name="Rectangle 10"/>
          <p:cNvSpPr/>
          <p:nvPr/>
        </p:nvSpPr>
        <p:spPr>
          <a:xfrm>
            <a:off x="4863077" y="6573307"/>
            <a:ext cx="2793392" cy="290721"/>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18: Thực thể đơn hàng</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152398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37063" y="1394339"/>
            <a:ext cx="6096000" cy="700192"/>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5.1.10. Thực thể nhà xuất bản</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ts val="15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của nhà xuất bản</a:t>
            </a:r>
            <a:endParaRPr lang="en-US" sz="2000">
              <a:solidFill>
                <a:srgbClr val="000000"/>
              </a:solidFill>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4"/>
          <a:stretch>
            <a:fillRect/>
          </a:stretch>
        </p:blipFill>
        <p:spPr>
          <a:xfrm>
            <a:off x="2993402" y="2138740"/>
            <a:ext cx="6600825" cy="4298770"/>
          </a:xfrm>
          <a:prstGeom prst="rect">
            <a:avLst/>
          </a:prstGeom>
        </p:spPr>
      </p:pic>
      <p:sp>
        <p:nvSpPr>
          <p:cNvPr id="11" name="Rectangle 10"/>
          <p:cNvSpPr/>
          <p:nvPr/>
        </p:nvSpPr>
        <p:spPr>
          <a:xfrm>
            <a:off x="4736817" y="6573307"/>
            <a:ext cx="3113994" cy="290721"/>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19: Thực thể nhà xuất bản</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8566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733805" y="1350130"/>
            <a:ext cx="6096000" cy="1338828"/>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5.3.  Các bảng dữ liệu</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5.3.1. Bảng Account</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danh mục tỉnh thành</a:t>
            </a:r>
            <a:endParaRPr lang="en-US" sz="2000">
              <a:solidFill>
                <a:srgbClr val="000000"/>
              </a:solidFill>
              <a:effectLst/>
              <a:latin typeface="Times New Roman" panose="02020603050405020304" pitchFamily="18"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51164363"/>
              </p:ext>
            </p:extLst>
          </p:nvPr>
        </p:nvGraphicFramePr>
        <p:xfrm>
          <a:off x="1264920" y="2699208"/>
          <a:ext cx="9789768" cy="2814488"/>
        </p:xfrm>
        <a:graphic>
          <a:graphicData uri="http://schemas.openxmlformats.org/drawingml/2006/table">
            <a:tbl>
              <a:tblPr firstRow="1" firstCol="1" bandRow="1">
                <a:tableStyleId>{5C22544A-7EE6-4342-B048-85BDC9FD1C3A}</a:tableStyleId>
              </a:tblPr>
              <a:tblGrid>
                <a:gridCol w="1850349">
                  <a:extLst>
                    <a:ext uri="{9D8B030D-6E8A-4147-A177-3AD203B41FA5}">
                      <a16:colId xmlns:a16="http://schemas.microsoft.com/office/drawing/2014/main" val="20000"/>
                    </a:ext>
                  </a:extLst>
                </a:gridCol>
                <a:gridCol w="1885126">
                  <a:extLst>
                    <a:ext uri="{9D8B030D-6E8A-4147-A177-3AD203B41FA5}">
                      <a16:colId xmlns:a16="http://schemas.microsoft.com/office/drawing/2014/main" val="20001"/>
                    </a:ext>
                  </a:extLst>
                </a:gridCol>
                <a:gridCol w="870452">
                  <a:extLst>
                    <a:ext uri="{9D8B030D-6E8A-4147-A177-3AD203B41FA5}">
                      <a16:colId xmlns:a16="http://schemas.microsoft.com/office/drawing/2014/main" val="20002"/>
                    </a:ext>
                  </a:extLst>
                </a:gridCol>
                <a:gridCol w="2464063">
                  <a:extLst>
                    <a:ext uri="{9D8B030D-6E8A-4147-A177-3AD203B41FA5}">
                      <a16:colId xmlns:a16="http://schemas.microsoft.com/office/drawing/2014/main" val="20003"/>
                    </a:ext>
                  </a:extLst>
                </a:gridCol>
                <a:gridCol w="2719778">
                  <a:extLst>
                    <a:ext uri="{9D8B030D-6E8A-4147-A177-3AD203B41FA5}">
                      <a16:colId xmlns:a16="http://schemas.microsoft.com/office/drawing/2014/main" val="20004"/>
                    </a:ext>
                  </a:extLst>
                </a:gridCol>
              </a:tblGrid>
              <a:tr h="1026842">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Tên cột</a:t>
                      </a:r>
                    </a:p>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Field</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Kiểu dữ liệu</a:t>
                      </a:r>
                    </a:p>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DataType</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Null</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Rằng buộc</a:t>
                      </a:r>
                    </a:p>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Contraint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Mô tả</a:t>
                      </a:r>
                    </a:p>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Content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511568">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Username</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varchar(50)</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No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Primary Key</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Tên tài khoản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511568">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Password</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varchar(50)</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No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 </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Mật khẩu cho tài khoản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764510">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CustomerId</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int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No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Khóa ngoại</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Biến chứa id của khách hàng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1" name="Rectangle 1"/>
          <p:cNvSpPr>
            <a:spLocks noChangeArrowheads="1"/>
          </p:cNvSpPr>
          <p:nvPr/>
        </p:nvSpPr>
        <p:spPr bwMode="auto">
          <a:xfrm>
            <a:off x="3197350" y="5817711"/>
            <a:ext cx="5461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bmk="_Toc468571203">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 20: Bảng Account lưu trữ </a:t>
            </a: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tài khoản của khách hàng</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315646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1005385" y="1586037"/>
            <a:ext cx="6096000" cy="969496"/>
          </a:xfrm>
          <a:prstGeom prst="rect">
            <a:avLst/>
          </a:prstGeom>
        </p:spPr>
        <p:txBody>
          <a:bodyPr>
            <a:spAutoFit/>
          </a:bodyPr>
          <a:lstStyle/>
          <a:p>
            <a:pPr algn="just">
              <a:lnSpc>
                <a:spcPct val="1500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5.2.2. Bảng Author</a:t>
            </a: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danh mục tác giả</a:t>
            </a:r>
            <a:endParaRPr lang="en-US" sz="2000">
              <a:solidFill>
                <a:srgbClr val="000000"/>
              </a:solidFill>
              <a:effectLst/>
              <a:latin typeface="Times New Roman" panose="02020603050405020304" pitchFamily="18"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45544412"/>
              </p:ext>
            </p:extLst>
          </p:nvPr>
        </p:nvGraphicFramePr>
        <p:xfrm>
          <a:off x="1494883" y="2895258"/>
          <a:ext cx="9025492" cy="2735397"/>
        </p:xfrm>
        <a:graphic>
          <a:graphicData uri="http://schemas.openxmlformats.org/drawingml/2006/table">
            <a:tbl>
              <a:tblPr firstRow="1" firstCol="1" bandRow="1">
                <a:tableStyleId>{5C22544A-7EE6-4342-B048-85BDC9FD1C3A}</a:tableStyleId>
              </a:tblPr>
              <a:tblGrid>
                <a:gridCol w="1763417">
                  <a:extLst>
                    <a:ext uri="{9D8B030D-6E8A-4147-A177-3AD203B41FA5}">
                      <a16:colId xmlns:a16="http://schemas.microsoft.com/office/drawing/2014/main" val="20000"/>
                    </a:ext>
                  </a:extLst>
                </a:gridCol>
                <a:gridCol w="1733241">
                  <a:extLst>
                    <a:ext uri="{9D8B030D-6E8A-4147-A177-3AD203B41FA5}">
                      <a16:colId xmlns:a16="http://schemas.microsoft.com/office/drawing/2014/main" val="20001"/>
                    </a:ext>
                  </a:extLst>
                </a:gridCol>
                <a:gridCol w="798725">
                  <a:extLst>
                    <a:ext uri="{9D8B030D-6E8A-4147-A177-3AD203B41FA5}">
                      <a16:colId xmlns:a16="http://schemas.microsoft.com/office/drawing/2014/main" val="20002"/>
                    </a:ext>
                  </a:extLst>
                </a:gridCol>
                <a:gridCol w="2250951">
                  <a:extLst>
                    <a:ext uri="{9D8B030D-6E8A-4147-A177-3AD203B41FA5}">
                      <a16:colId xmlns:a16="http://schemas.microsoft.com/office/drawing/2014/main" val="20003"/>
                    </a:ext>
                  </a:extLst>
                </a:gridCol>
                <a:gridCol w="2479158">
                  <a:extLst>
                    <a:ext uri="{9D8B030D-6E8A-4147-A177-3AD203B41FA5}">
                      <a16:colId xmlns:a16="http://schemas.microsoft.com/office/drawing/2014/main" val="20004"/>
                    </a:ext>
                  </a:extLst>
                </a:gridCol>
              </a:tblGrid>
              <a:tr h="783562">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Tên cột</a:t>
                      </a:r>
                    </a:p>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Field</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Kiểu dữ liệu</a:t>
                      </a:r>
                    </a:p>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DataType</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Null</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Rằng buộc</a:t>
                      </a:r>
                    </a:p>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Contraint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Mô tả</a:t>
                      </a:r>
                    </a:p>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Content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390367">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id</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int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No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Primary Key, Auto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Mã định danh tác giả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390367">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Name</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nvarchar(100)</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Yes</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 </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Tên tác giả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390367">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Birthday</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date</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Yes</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 </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Ngày sinh của tác giả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390367">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Email</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nvarchar(50)</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Yes</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 </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Danh mục cha</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390367">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Phone</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nvarchar(15)</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Yes</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 </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Số điện thoại</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bl>
          </a:graphicData>
        </a:graphic>
      </p:graphicFrame>
      <p:sp>
        <p:nvSpPr>
          <p:cNvPr id="11" name="Rectangle 1"/>
          <p:cNvSpPr>
            <a:spLocks noChangeArrowheads="1"/>
          </p:cNvSpPr>
          <p:nvPr/>
        </p:nvSpPr>
        <p:spPr bwMode="auto">
          <a:xfrm>
            <a:off x="3267223" y="5970380"/>
            <a:ext cx="45577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bmk="_Toc468571205">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 21: Bảng Author lưu trữ danh mục </a:t>
            </a: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tác giả</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8" name="Rectangle 17"/>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177446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15" name="Rectangle 14"/>
          <p:cNvSpPr/>
          <p:nvPr/>
        </p:nvSpPr>
        <p:spPr>
          <a:xfrm>
            <a:off x="850711" y="1479543"/>
            <a:ext cx="6096000" cy="746358"/>
          </a:xfrm>
          <a:prstGeom prst="rect">
            <a:avLst/>
          </a:prstGeom>
        </p:spPr>
        <p:txBody>
          <a:bodyPr>
            <a:spAutoFit/>
          </a:bodyPr>
          <a:lstStyle/>
          <a:p>
            <a:pPr algn="just">
              <a:lnSpc>
                <a:spcPct val="1500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5.2.3. Bảng Book</a:t>
            </a:r>
          </a:p>
          <a:p>
            <a:pPr algn="just">
              <a:lnSpc>
                <a:spcPts val="15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sách</a:t>
            </a:r>
            <a:endParaRPr lang="en-US" sz="2000">
              <a:solidFill>
                <a:srgbClr val="000000"/>
              </a:solidFill>
              <a:effectLst/>
              <a:latin typeface="Times New Roman" panose="02020603050405020304" pitchFamily="18" charset="0"/>
              <a:ea typeface="Times New Roman" panose="02020603050405020304" pitchFamily="18" charset="0"/>
            </a:endParaRPr>
          </a:p>
        </p:txBody>
      </p:sp>
      <p:graphicFrame>
        <p:nvGraphicFramePr>
          <p:cNvPr id="16" name="Table 15"/>
          <p:cNvGraphicFramePr>
            <a:graphicFrameLocks noGrp="1"/>
          </p:cNvGraphicFramePr>
          <p:nvPr>
            <p:extLst>
              <p:ext uri="{D42A27DB-BD31-4B8C-83A1-F6EECF244321}">
                <p14:modId xmlns:p14="http://schemas.microsoft.com/office/powerpoint/2010/main" val="3462150204"/>
              </p:ext>
            </p:extLst>
          </p:nvPr>
        </p:nvGraphicFramePr>
        <p:xfrm>
          <a:off x="1463479" y="2355314"/>
          <a:ext cx="9700389" cy="4133355"/>
        </p:xfrm>
        <a:graphic>
          <a:graphicData uri="http://schemas.openxmlformats.org/drawingml/2006/table">
            <a:tbl>
              <a:tblPr firstRow="1" firstCol="1" bandRow="1">
                <a:tableStyleId>{5C22544A-7EE6-4342-B048-85BDC9FD1C3A}</a:tableStyleId>
              </a:tblPr>
              <a:tblGrid>
                <a:gridCol w="1894267">
                  <a:extLst>
                    <a:ext uri="{9D8B030D-6E8A-4147-A177-3AD203B41FA5}">
                      <a16:colId xmlns:a16="http://schemas.microsoft.com/office/drawing/2014/main" val="20000"/>
                    </a:ext>
                  </a:extLst>
                </a:gridCol>
                <a:gridCol w="1861834">
                  <a:extLst>
                    <a:ext uri="{9D8B030D-6E8A-4147-A177-3AD203B41FA5}">
                      <a16:colId xmlns:a16="http://schemas.microsoft.com/office/drawing/2014/main" val="20001"/>
                    </a:ext>
                  </a:extLst>
                </a:gridCol>
                <a:gridCol w="858450">
                  <a:extLst>
                    <a:ext uri="{9D8B030D-6E8A-4147-A177-3AD203B41FA5}">
                      <a16:colId xmlns:a16="http://schemas.microsoft.com/office/drawing/2014/main" val="20002"/>
                    </a:ext>
                  </a:extLst>
                </a:gridCol>
                <a:gridCol w="2420284">
                  <a:extLst>
                    <a:ext uri="{9D8B030D-6E8A-4147-A177-3AD203B41FA5}">
                      <a16:colId xmlns:a16="http://schemas.microsoft.com/office/drawing/2014/main" val="20003"/>
                    </a:ext>
                  </a:extLst>
                </a:gridCol>
                <a:gridCol w="2665554">
                  <a:extLst>
                    <a:ext uri="{9D8B030D-6E8A-4147-A177-3AD203B41FA5}">
                      <a16:colId xmlns:a16="http://schemas.microsoft.com/office/drawing/2014/main" val="20004"/>
                    </a:ext>
                  </a:extLst>
                </a:gridCol>
              </a:tblGrid>
              <a:tr h="552843">
                <a:tc>
                  <a:txBody>
                    <a:bodyPr/>
                    <a:lstStyle/>
                    <a:p>
                      <a:pPr algn="ctr">
                        <a:lnSpc>
                          <a:spcPts val="1500"/>
                        </a:lnSpc>
                        <a:spcAft>
                          <a:spcPts val="0"/>
                        </a:spcAft>
                      </a:pPr>
                      <a:r>
                        <a:rPr lang="en-US" sz="1600">
                          <a:effectLst/>
                          <a:latin typeface="Times New Roman" panose="02020603050405020304" pitchFamily="18" charset="0"/>
                          <a:cs typeface="Times New Roman" panose="02020603050405020304" pitchFamily="18" charset="0"/>
                        </a:rPr>
                        <a:t>Tên cột</a:t>
                      </a:r>
                    </a:p>
                    <a:p>
                      <a:pPr algn="ctr">
                        <a:lnSpc>
                          <a:spcPts val="1500"/>
                        </a:lnSpc>
                        <a:spcAft>
                          <a:spcPts val="0"/>
                        </a:spcAft>
                      </a:pPr>
                      <a:r>
                        <a:rPr lang="en-US" sz="1600">
                          <a:effectLst/>
                          <a:latin typeface="Times New Roman" panose="02020603050405020304" pitchFamily="18" charset="0"/>
                          <a:cs typeface="Times New Roman" panose="02020603050405020304" pitchFamily="18" charset="0"/>
                        </a:rPr>
                        <a:t>Field</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ctr">
                        <a:lnSpc>
                          <a:spcPts val="1500"/>
                        </a:lnSpc>
                        <a:spcAft>
                          <a:spcPts val="0"/>
                        </a:spcAft>
                      </a:pPr>
                      <a:r>
                        <a:rPr lang="en-US" sz="1600">
                          <a:effectLst/>
                          <a:latin typeface="Times New Roman" panose="02020603050405020304" pitchFamily="18" charset="0"/>
                          <a:cs typeface="Times New Roman" panose="02020603050405020304" pitchFamily="18" charset="0"/>
                        </a:rPr>
                        <a:t>Kiểu dữ liệu</a:t>
                      </a:r>
                    </a:p>
                    <a:p>
                      <a:pPr algn="ctr">
                        <a:lnSpc>
                          <a:spcPts val="1500"/>
                        </a:lnSpc>
                        <a:spcAft>
                          <a:spcPts val="0"/>
                        </a:spcAft>
                      </a:pPr>
                      <a:r>
                        <a:rPr lang="en-US" sz="1600">
                          <a:effectLst/>
                          <a:latin typeface="Times New Roman" panose="02020603050405020304" pitchFamily="18" charset="0"/>
                          <a:cs typeface="Times New Roman" panose="02020603050405020304" pitchFamily="18" charset="0"/>
                        </a:rPr>
                        <a:t>DataType</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ctr">
                        <a:lnSpc>
                          <a:spcPts val="1500"/>
                        </a:lnSpc>
                        <a:spcAft>
                          <a:spcPts val="0"/>
                        </a:spcAft>
                      </a:pPr>
                      <a:r>
                        <a:rPr lang="en-US" sz="1600">
                          <a:effectLst/>
                          <a:latin typeface="Times New Roman" panose="02020603050405020304" pitchFamily="18" charset="0"/>
                          <a:cs typeface="Times New Roman" panose="02020603050405020304" pitchFamily="18" charset="0"/>
                        </a:rPr>
                        <a:t>Null</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ctr">
                        <a:lnSpc>
                          <a:spcPts val="1500"/>
                        </a:lnSpc>
                        <a:spcAft>
                          <a:spcPts val="0"/>
                        </a:spcAft>
                      </a:pPr>
                      <a:r>
                        <a:rPr lang="en-US" sz="1600">
                          <a:effectLst/>
                          <a:latin typeface="Times New Roman" panose="02020603050405020304" pitchFamily="18" charset="0"/>
                          <a:cs typeface="Times New Roman" panose="02020603050405020304" pitchFamily="18" charset="0"/>
                        </a:rPr>
                        <a:t>Rằng buộc</a:t>
                      </a:r>
                    </a:p>
                    <a:p>
                      <a:pPr algn="ctr">
                        <a:lnSpc>
                          <a:spcPts val="1500"/>
                        </a:lnSpc>
                        <a:spcAft>
                          <a:spcPts val="0"/>
                        </a:spcAft>
                      </a:pPr>
                      <a:r>
                        <a:rPr lang="en-US" sz="1600">
                          <a:effectLst/>
                          <a:latin typeface="Times New Roman" panose="02020603050405020304" pitchFamily="18" charset="0"/>
                          <a:cs typeface="Times New Roman" panose="02020603050405020304" pitchFamily="18" charset="0"/>
                        </a:rPr>
                        <a:t>Contraint</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ctr">
                        <a:lnSpc>
                          <a:spcPts val="1500"/>
                        </a:lnSpc>
                        <a:spcAft>
                          <a:spcPts val="0"/>
                        </a:spcAft>
                      </a:pPr>
                      <a:r>
                        <a:rPr lang="en-US" sz="1600">
                          <a:effectLst/>
                          <a:latin typeface="Times New Roman" panose="02020603050405020304" pitchFamily="18" charset="0"/>
                          <a:cs typeface="Times New Roman" panose="02020603050405020304" pitchFamily="18" charset="0"/>
                        </a:rPr>
                        <a:t>Mô tả</a:t>
                      </a:r>
                    </a:p>
                    <a:p>
                      <a:pPr algn="ctr">
                        <a:lnSpc>
                          <a:spcPts val="1500"/>
                        </a:lnSpc>
                        <a:spcAft>
                          <a:spcPts val="0"/>
                        </a:spcAft>
                      </a:pPr>
                      <a:r>
                        <a:rPr lang="en-US" sz="1600">
                          <a:effectLst/>
                          <a:latin typeface="Times New Roman" panose="02020603050405020304" pitchFamily="18" charset="0"/>
                          <a:cs typeface="Times New Roman" panose="02020603050405020304" pitchFamily="18" charset="0"/>
                        </a:rPr>
                        <a:t>Content</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extLst>
                  <a:ext uri="{0D108BD9-81ED-4DB2-BD59-A6C34878D82A}">
                    <a16:rowId xmlns:a16="http://schemas.microsoft.com/office/drawing/2014/main" val="10000"/>
                  </a:ext>
                </a:extLst>
              </a:tr>
              <a:tr h="275424">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Isbn</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int</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ctr">
                        <a:lnSpc>
                          <a:spcPts val="1500"/>
                        </a:lnSpc>
                        <a:spcAft>
                          <a:spcPts val="0"/>
                        </a:spcAft>
                      </a:pPr>
                      <a:r>
                        <a:rPr lang="en-US" sz="1600">
                          <a:effectLst/>
                          <a:latin typeface="Times New Roman" panose="02020603050405020304" pitchFamily="18" charset="0"/>
                          <a:cs typeface="Times New Roman" panose="02020603050405020304" pitchFamily="18" charset="0"/>
                        </a:rPr>
                        <a:t>No</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Primary Key</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Mã sách</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extLst>
                  <a:ext uri="{0D108BD9-81ED-4DB2-BD59-A6C34878D82A}">
                    <a16:rowId xmlns:a16="http://schemas.microsoft.com/office/drawing/2014/main" val="10001"/>
                  </a:ext>
                </a:extLst>
              </a:tr>
              <a:tr h="275424">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AuthorId</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int</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ctr">
                        <a:lnSpc>
                          <a:spcPts val="1500"/>
                        </a:lnSpc>
                        <a:spcAft>
                          <a:spcPts val="0"/>
                        </a:spcAft>
                      </a:pPr>
                      <a:r>
                        <a:rPr lang="en-US" sz="1600">
                          <a:effectLst/>
                          <a:latin typeface="Times New Roman" panose="02020603050405020304" pitchFamily="18" charset="0"/>
                          <a:cs typeface="Times New Roman" panose="02020603050405020304" pitchFamily="18" charset="0"/>
                        </a:rPr>
                        <a:t>No</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Khóa ngoại</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Mã tác giả</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extLst>
                  <a:ext uri="{0D108BD9-81ED-4DB2-BD59-A6C34878D82A}">
                    <a16:rowId xmlns:a16="http://schemas.microsoft.com/office/drawing/2014/main" val="10002"/>
                  </a:ext>
                </a:extLst>
              </a:tr>
              <a:tr h="275424">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PublisherId</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int</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ctr">
                        <a:lnSpc>
                          <a:spcPts val="1500"/>
                        </a:lnSpc>
                        <a:spcAft>
                          <a:spcPts val="0"/>
                        </a:spcAft>
                      </a:pPr>
                      <a:r>
                        <a:rPr lang="en-US" sz="1600">
                          <a:effectLst/>
                          <a:latin typeface="Times New Roman" panose="02020603050405020304" pitchFamily="18" charset="0"/>
                          <a:cs typeface="Times New Roman" panose="02020603050405020304" pitchFamily="18" charset="0"/>
                        </a:rPr>
                        <a:t>No</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Khóa ngoại</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Mã nhà xuất bản</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extLst>
                  <a:ext uri="{0D108BD9-81ED-4DB2-BD59-A6C34878D82A}">
                    <a16:rowId xmlns:a16="http://schemas.microsoft.com/office/drawing/2014/main" val="10003"/>
                  </a:ext>
                </a:extLst>
              </a:tr>
              <a:tr h="275424">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BookCategoryId</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int</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ctr">
                        <a:lnSpc>
                          <a:spcPts val="1500"/>
                        </a:lnSpc>
                        <a:spcAft>
                          <a:spcPts val="0"/>
                        </a:spcAft>
                      </a:pPr>
                      <a:r>
                        <a:rPr lang="en-US" sz="1600">
                          <a:effectLst/>
                          <a:latin typeface="Times New Roman" panose="02020603050405020304" pitchFamily="18" charset="0"/>
                          <a:cs typeface="Times New Roman" panose="02020603050405020304" pitchFamily="18" charset="0"/>
                        </a:rPr>
                        <a:t>No</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Khóa ngoại</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Mã loại sách</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extLst>
                  <a:ext uri="{0D108BD9-81ED-4DB2-BD59-A6C34878D82A}">
                    <a16:rowId xmlns:a16="http://schemas.microsoft.com/office/drawing/2014/main" val="10004"/>
                  </a:ext>
                </a:extLst>
              </a:tr>
              <a:tr h="275424">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BookName</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nvarchar(100)</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ctr">
                        <a:lnSpc>
                          <a:spcPts val="1500"/>
                        </a:lnSpc>
                        <a:spcAft>
                          <a:spcPts val="0"/>
                        </a:spcAft>
                      </a:pPr>
                      <a:r>
                        <a:rPr lang="en-US" sz="1600">
                          <a:effectLst/>
                          <a:latin typeface="Times New Roman" panose="02020603050405020304" pitchFamily="18" charset="0"/>
                          <a:cs typeface="Times New Roman" panose="02020603050405020304" pitchFamily="18" charset="0"/>
                        </a:rPr>
                        <a:t>Yes</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 </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Tên sách</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extLst>
                  <a:ext uri="{0D108BD9-81ED-4DB2-BD59-A6C34878D82A}">
                    <a16:rowId xmlns:a16="http://schemas.microsoft.com/office/drawing/2014/main" val="10005"/>
                  </a:ext>
                </a:extLst>
              </a:tr>
              <a:tr h="275424">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Price</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real</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ctr">
                        <a:lnSpc>
                          <a:spcPts val="1500"/>
                        </a:lnSpc>
                        <a:spcAft>
                          <a:spcPts val="0"/>
                        </a:spcAft>
                      </a:pPr>
                      <a:r>
                        <a:rPr lang="en-US" sz="1600">
                          <a:effectLst/>
                          <a:latin typeface="Times New Roman" panose="02020603050405020304" pitchFamily="18" charset="0"/>
                          <a:cs typeface="Times New Roman" panose="02020603050405020304" pitchFamily="18" charset="0"/>
                        </a:rPr>
                        <a:t>No</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 </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Giá sách</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extLst>
                  <a:ext uri="{0D108BD9-81ED-4DB2-BD59-A6C34878D82A}">
                    <a16:rowId xmlns:a16="http://schemas.microsoft.com/office/drawing/2014/main" val="10006"/>
                  </a:ext>
                </a:extLst>
              </a:tr>
              <a:tr h="275424">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PictureThumb</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nvarchar(100)</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ctr">
                        <a:lnSpc>
                          <a:spcPts val="1500"/>
                        </a:lnSpc>
                        <a:spcAft>
                          <a:spcPts val="0"/>
                        </a:spcAft>
                      </a:pPr>
                      <a:r>
                        <a:rPr lang="en-US" sz="1600">
                          <a:effectLst/>
                          <a:latin typeface="Times New Roman" panose="02020603050405020304" pitchFamily="18" charset="0"/>
                          <a:cs typeface="Times New Roman" panose="02020603050405020304" pitchFamily="18" charset="0"/>
                        </a:rPr>
                        <a:t>Yes</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 </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Ảnh </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extLst>
                  <a:ext uri="{0D108BD9-81ED-4DB2-BD59-A6C34878D82A}">
                    <a16:rowId xmlns:a16="http://schemas.microsoft.com/office/drawing/2014/main" val="10007"/>
                  </a:ext>
                </a:extLst>
              </a:tr>
              <a:tr h="275424">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PublishYear</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int</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ctr">
                        <a:lnSpc>
                          <a:spcPts val="1500"/>
                        </a:lnSpc>
                        <a:spcAft>
                          <a:spcPts val="0"/>
                        </a:spcAft>
                      </a:pPr>
                      <a:r>
                        <a:rPr lang="en-US" sz="1600">
                          <a:effectLst/>
                          <a:latin typeface="Times New Roman" panose="02020603050405020304" pitchFamily="18" charset="0"/>
                          <a:cs typeface="Times New Roman" panose="02020603050405020304" pitchFamily="18" charset="0"/>
                        </a:rPr>
                        <a:t>No</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 </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Năm xuất bản</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extLst>
                  <a:ext uri="{0D108BD9-81ED-4DB2-BD59-A6C34878D82A}">
                    <a16:rowId xmlns:a16="http://schemas.microsoft.com/office/drawing/2014/main" val="10008"/>
                  </a:ext>
                </a:extLst>
              </a:tr>
              <a:tr h="275424">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Language</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nvarchar(100)</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ctr">
                        <a:lnSpc>
                          <a:spcPts val="1500"/>
                        </a:lnSpc>
                        <a:spcAft>
                          <a:spcPts val="0"/>
                        </a:spcAft>
                      </a:pPr>
                      <a:r>
                        <a:rPr lang="en-US" sz="1600">
                          <a:effectLst/>
                          <a:latin typeface="Times New Roman" panose="02020603050405020304" pitchFamily="18" charset="0"/>
                          <a:cs typeface="Times New Roman" panose="02020603050405020304" pitchFamily="18" charset="0"/>
                        </a:rPr>
                        <a:t>Yes</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 </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Ngôn ngữ</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extLst>
                  <a:ext uri="{0D108BD9-81ED-4DB2-BD59-A6C34878D82A}">
                    <a16:rowId xmlns:a16="http://schemas.microsoft.com/office/drawing/2014/main" val="10009"/>
                  </a:ext>
                </a:extLst>
              </a:tr>
              <a:tr h="275424">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Status</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Int </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ctr">
                        <a:lnSpc>
                          <a:spcPts val="1500"/>
                        </a:lnSpc>
                        <a:spcAft>
                          <a:spcPts val="0"/>
                        </a:spcAft>
                      </a:pPr>
                      <a:r>
                        <a:rPr lang="en-US" sz="1600">
                          <a:effectLst/>
                          <a:latin typeface="Times New Roman" panose="02020603050405020304" pitchFamily="18" charset="0"/>
                          <a:cs typeface="Times New Roman" panose="02020603050405020304" pitchFamily="18" charset="0"/>
                        </a:rPr>
                        <a:t>Yes</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 </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Trạng thái</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extLst>
                  <a:ext uri="{0D108BD9-81ED-4DB2-BD59-A6C34878D82A}">
                    <a16:rowId xmlns:a16="http://schemas.microsoft.com/office/drawing/2014/main" val="10010"/>
                  </a:ext>
                </a:extLst>
              </a:tr>
              <a:tr h="275424">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Discount</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Real</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ctr">
                        <a:lnSpc>
                          <a:spcPts val="1500"/>
                        </a:lnSpc>
                        <a:spcAft>
                          <a:spcPts val="0"/>
                        </a:spcAft>
                      </a:pPr>
                      <a:r>
                        <a:rPr lang="en-US" sz="1600">
                          <a:effectLst/>
                          <a:latin typeface="Times New Roman" panose="02020603050405020304" pitchFamily="18" charset="0"/>
                          <a:cs typeface="Times New Roman" panose="02020603050405020304" pitchFamily="18" charset="0"/>
                        </a:rPr>
                        <a:t> </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 </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Giảm giá</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extLst>
                  <a:ext uri="{0D108BD9-81ED-4DB2-BD59-A6C34878D82A}">
                    <a16:rowId xmlns:a16="http://schemas.microsoft.com/office/drawing/2014/main" val="10011"/>
                  </a:ext>
                </a:extLst>
              </a:tr>
              <a:tr h="275424">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TotalPage</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int</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ctr">
                        <a:lnSpc>
                          <a:spcPts val="1500"/>
                        </a:lnSpc>
                        <a:spcAft>
                          <a:spcPts val="0"/>
                        </a:spcAft>
                      </a:pPr>
                      <a:r>
                        <a:rPr lang="en-US" sz="1600">
                          <a:effectLst/>
                          <a:latin typeface="Times New Roman" panose="02020603050405020304" pitchFamily="18" charset="0"/>
                          <a:cs typeface="Times New Roman" panose="02020603050405020304" pitchFamily="18" charset="0"/>
                        </a:rPr>
                        <a:t> </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 </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Tổng số trang</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extLst>
                  <a:ext uri="{0D108BD9-81ED-4DB2-BD59-A6C34878D82A}">
                    <a16:rowId xmlns:a16="http://schemas.microsoft.com/office/drawing/2014/main" val="10012"/>
                  </a:ext>
                </a:extLst>
              </a:tr>
              <a:tr h="275424">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Description</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nvarchar(255)</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ctr">
                        <a:lnSpc>
                          <a:spcPts val="1500"/>
                        </a:lnSpc>
                        <a:spcAft>
                          <a:spcPts val="0"/>
                        </a:spcAft>
                      </a:pPr>
                      <a:r>
                        <a:rPr lang="en-US" sz="1600">
                          <a:effectLst/>
                          <a:latin typeface="Times New Roman" panose="02020603050405020304" pitchFamily="18" charset="0"/>
                          <a:cs typeface="Times New Roman" panose="02020603050405020304" pitchFamily="18" charset="0"/>
                        </a:rPr>
                        <a:t>Yes</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 </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tc>
                  <a:txBody>
                    <a:bodyPr/>
                    <a:lstStyle/>
                    <a:p>
                      <a:pPr algn="l">
                        <a:lnSpc>
                          <a:spcPts val="1500"/>
                        </a:lnSpc>
                        <a:spcAft>
                          <a:spcPts val="0"/>
                        </a:spcAft>
                      </a:pPr>
                      <a:r>
                        <a:rPr lang="en-US" sz="1600">
                          <a:effectLst/>
                          <a:latin typeface="Times New Roman" panose="02020603050405020304" pitchFamily="18" charset="0"/>
                          <a:cs typeface="Times New Roman" panose="02020603050405020304" pitchFamily="18" charset="0"/>
                        </a:rPr>
                        <a:t>Mô tả</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553" marR="67553" marT="0" marB="0" anchor="ctr"/>
                </a:tc>
                <a:extLst>
                  <a:ext uri="{0D108BD9-81ED-4DB2-BD59-A6C34878D82A}">
                    <a16:rowId xmlns:a16="http://schemas.microsoft.com/office/drawing/2014/main" val="10013"/>
                  </a:ext>
                </a:extLst>
              </a:tr>
            </a:tbl>
          </a:graphicData>
        </a:graphic>
      </p:graphicFrame>
      <p:sp>
        <p:nvSpPr>
          <p:cNvPr id="17" name="Rectangle 1"/>
          <p:cNvSpPr>
            <a:spLocks noChangeArrowheads="1"/>
          </p:cNvSpPr>
          <p:nvPr/>
        </p:nvSpPr>
        <p:spPr bwMode="auto">
          <a:xfrm>
            <a:off x="4053385" y="6488668"/>
            <a:ext cx="41408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bmk="_Toc46857120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 22: Bảng Book lưu trữ thông tin </a:t>
            </a: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sách</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8" name="Rectangle 17"/>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11996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91653" y="1420378"/>
            <a:ext cx="6096000" cy="969496"/>
          </a:xfrm>
          <a:prstGeom prst="rect">
            <a:avLst/>
          </a:prstGeom>
        </p:spPr>
        <p:txBody>
          <a:bodyPr>
            <a:spAutoFit/>
          </a:bodyPr>
          <a:lstStyle/>
          <a:p>
            <a:pPr algn="just">
              <a:lnSpc>
                <a:spcPct val="1500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5.2.4. Bảng BookCategory</a:t>
            </a: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thể loại sách</a:t>
            </a:r>
            <a:endParaRPr lang="en-US" sz="2000">
              <a:solidFill>
                <a:srgbClr val="000000"/>
              </a:solidFill>
              <a:effectLst/>
              <a:latin typeface="Times New Roman" panose="02020603050405020304" pitchFamily="18"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189346536"/>
              </p:ext>
            </p:extLst>
          </p:nvPr>
        </p:nvGraphicFramePr>
        <p:xfrm>
          <a:off x="1624585" y="2898118"/>
          <a:ext cx="8257997" cy="2127502"/>
        </p:xfrm>
        <a:graphic>
          <a:graphicData uri="http://schemas.openxmlformats.org/drawingml/2006/table">
            <a:tbl>
              <a:tblPr firstRow="1" firstCol="1" bandRow="1">
                <a:tableStyleId>{5C22544A-7EE6-4342-B048-85BDC9FD1C3A}</a:tableStyleId>
              </a:tblPr>
              <a:tblGrid>
                <a:gridCol w="1560831">
                  <a:extLst>
                    <a:ext uri="{9D8B030D-6E8A-4147-A177-3AD203B41FA5}">
                      <a16:colId xmlns:a16="http://schemas.microsoft.com/office/drawing/2014/main" val="20000"/>
                    </a:ext>
                  </a:extLst>
                </a:gridCol>
                <a:gridCol w="1590167">
                  <a:extLst>
                    <a:ext uri="{9D8B030D-6E8A-4147-A177-3AD203B41FA5}">
                      <a16:colId xmlns:a16="http://schemas.microsoft.com/office/drawing/2014/main" val="20001"/>
                    </a:ext>
                  </a:extLst>
                </a:gridCol>
                <a:gridCol w="781842">
                  <a:extLst>
                    <a:ext uri="{9D8B030D-6E8A-4147-A177-3AD203B41FA5}">
                      <a16:colId xmlns:a16="http://schemas.microsoft.com/office/drawing/2014/main" val="20002"/>
                    </a:ext>
                  </a:extLst>
                </a:gridCol>
                <a:gridCol w="2030933">
                  <a:extLst>
                    <a:ext uri="{9D8B030D-6E8A-4147-A177-3AD203B41FA5}">
                      <a16:colId xmlns:a16="http://schemas.microsoft.com/office/drawing/2014/main" val="20003"/>
                    </a:ext>
                  </a:extLst>
                </a:gridCol>
                <a:gridCol w="2294224">
                  <a:extLst>
                    <a:ext uri="{9D8B030D-6E8A-4147-A177-3AD203B41FA5}">
                      <a16:colId xmlns:a16="http://schemas.microsoft.com/office/drawing/2014/main" val="20004"/>
                    </a:ext>
                  </a:extLst>
                </a:gridCol>
              </a:tblGrid>
              <a:tr h="1151633">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Tên cột</a:t>
                      </a:r>
                    </a:p>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Field</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Kiểu dữ liệu</a:t>
                      </a:r>
                    </a:p>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DataType</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Null</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Rằng buộc</a:t>
                      </a:r>
                    </a:p>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Contraint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Mô tả</a:t>
                      </a:r>
                    </a:p>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Content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391217">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id</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int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No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Primary Key</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Mã thể loại</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584652">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Name</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nvarchar(100)</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No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 </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Tên thể loại</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bl>
          </a:graphicData>
        </a:graphic>
      </p:graphicFrame>
      <p:sp>
        <p:nvSpPr>
          <p:cNvPr id="11" name="Rectangle 1"/>
          <p:cNvSpPr>
            <a:spLocks noChangeArrowheads="1"/>
          </p:cNvSpPr>
          <p:nvPr/>
        </p:nvSpPr>
        <p:spPr bwMode="auto">
          <a:xfrm>
            <a:off x="2921490" y="5408735"/>
            <a:ext cx="48461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bmk="_Toc468571209">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 23: Bảng BookCategory lưu trữ </a:t>
            </a: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 loại sách</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213151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1005385" y="1420378"/>
            <a:ext cx="6096000" cy="969496"/>
          </a:xfrm>
          <a:prstGeom prst="rect">
            <a:avLst/>
          </a:prstGeom>
        </p:spPr>
        <p:txBody>
          <a:bodyPr>
            <a:spAutoFit/>
          </a:bodyPr>
          <a:lstStyle/>
          <a:p>
            <a:pPr algn="just">
              <a:lnSpc>
                <a:spcPct val="1500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5.2.5 Bảng Customer</a:t>
            </a: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các thông tin cá nhân của khách hàng</a:t>
            </a:r>
            <a:endParaRPr lang="en-US" sz="2000">
              <a:solidFill>
                <a:srgbClr val="000000"/>
              </a:solidFill>
              <a:effectLst/>
              <a:latin typeface="Times New Roman" panose="02020603050405020304" pitchFamily="18"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2648752342"/>
              </p:ext>
            </p:extLst>
          </p:nvPr>
        </p:nvGraphicFramePr>
        <p:xfrm>
          <a:off x="1582040" y="2389874"/>
          <a:ext cx="9104158" cy="3891968"/>
        </p:xfrm>
        <a:graphic>
          <a:graphicData uri="http://schemas.openxmlformats.org/drawingml/2006/table">
            <a:tbl>
              <a:tblPr firstRow="1" firstCol="1" bandRow="1">
                <a:tableStyleId>{5C22544A-7EE6-4342-B048-85BDC9FD1C3A}</a:tableStyleId>
              </a:tblPr>
              <a:tblGrid>
                <a:gridCol w="1753104">
                  <a:extLst>
                    <a:ext uri="{9D8B030D-6E8A-4147-A177-3AD203B41FA5}">
                      <a16:colId xmlns:a16="http://schemas.microsoft.com/office/drawing/2014/main" val="20000"/>
                    </a:ext>
                  </a:extLst>
                </a:gridCol>
                <a:gridCol w="1750251">
                  <a:extLst>
                    <a:ext uri="{9D8B030D-6E8A-4147-A177-3AD203B41FA5}">
                      <a16:colId xmlns:a16="http://schemas.microsoft.com/office/drawing/2014/main" val="20001"/>
                    </a:ext>
                  </a:extLst>
                </a:gridCol>
                <a:gridCol w="807589">
                  <a:extLst>
                    <a:ext uri="{9D8B030D-6E8A-4147-A177-3AD203B41FA5}">
                      <a16:colId xmlns:a16="http://schemas.microsoft.com/office/drawing/2014/main" val="20002"/>
                    </a:ext>
                  </a:extLst>
                </a:gridCol>
                <a:gridCol w="2280082">
                  <a:extLst>
                    <a:ext uri="{9D8B030D-6E8A-4147-A177-3AD203B41FA5}">
                      <a16:colId xmlns:a16="http://schemas.microsoft.com/office/drawing/2014/main" val="20003"/>
                    </a:ext>
                  </a:extLst>
                </a:gridCol>
                <a:gridCol w="2513132">
                  <a:extLst>
                    <a:ext uri="{9D8B030D-6E8A-4147-A177-3AD203B41FA5}">
                      <a16:colId xmlns:a16="http://schemas.microsoft.com/office/drawing/2014/main" val="20004"/>
                    </a:ext>
                  </a:extLst>
                </a:gridCol>
              </a:tblGrid>
              <a:tr h="747106">
                <a:tc>
                  <a:txBody>
                    <a:bodyPr/>
                    <a:lstStyle/>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Tên cột</a:t>
                      </a:r>
                    </a:p>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Field</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Kiểu dữ liệu</a:t>
                      </a:r>
                    </a:p>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DataType</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Null</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Rằng buộc</a:t>
                      </a:r>
                    </a:p>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Contraint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Mô tả</a:t>
                      </a:r>
                    </a:p>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Content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372205">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id</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int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No</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Primary Key</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Mã khách hàng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539427">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CustomerTypeId</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int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No</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Khóa ngoại</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Tên loại khách hàng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372205">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FullName</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nvarchar(100)</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No</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Tên khách hàng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372205">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Gender</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bit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No</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Giới tính</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372205">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Birthday</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date</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Yes</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Ngày sinh</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372205">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Address</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nvarchar(255)</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Yes</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Địa chỉ</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372205">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Email</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nvarchar(50)</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Địa chỉ mail</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r h="372205">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Phone</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nvarchar(15)</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Yes</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Số điện thoại</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bl>
          </a:graphicData>
        </a:graphic>
      </p:graphicFrame>
      <p:sp>
        <p:nvSpPr>
          <p:cNvPr id="11" name="Rectangle 1"/>
          <p:cNvSpPr>
            <a:spLocks noChangeArrowheads="1"/>
          </p:cNvSpPr>
          <p:nvPr/>
        </p:nvSpPr>
        <p:spPr bwMode="auto">
          <a:xfrm>
            <a:off x="3324777" y="6352725"/>
            <a:ext cx="518603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bmk="_Toc46857121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 24: Bảng Customer lưu trữ </a:t>
            </a: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thông tin khách hàng</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97983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Shape 231"/>
          <p:cNvGrpSpPr/>
          <p:nvPr/>
        </p:nvGrpSpPr>
        <p:grpSpPr>
          <a:xfrm>
            <a:off x="-606831" y="241730"/>
            <a:ext cx="5024731" cy="1480640"/>
            <a:chOff x="2117462" y="993825"/>
            <a:chExt cx="4658521" cy="1929325"/>
          </a:xfrm>
        </p:grpSpPr>
        <p:sp>
          <p:nvSpPr>
            <p:cNvPr id="25" name="Shape 232"/>
            <p:cNvSpPr/>
            <p:nvPr/>
          </p:nvSpPr>
          <p:spPr>
            <a:xfrm>
              <a:off x="2760851" y="1504823"/>
              <a:ext cx="4015132" cy="828961"/>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chemeClr val="bg1"/>
                  </a:solidFill>
                  <a:latin typeface="Times New Roman" panose="02020603050405020304" pitchFamily="18" charset="0"/>
                  <a:ea typeface="Century Gothic"/>
                  <a:cs typeface="Times New Roman" panose="02020603050405020304" pitchFamily="18" charset="0"/>
                  <a:sym typeface="Century Gothic"/>
                </a:rPr>
                <a:t>        </a:t>
              </a: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Tổng quan hệ thống</a:t>
              </a:r>
              <a:endParaRPr sz="28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26" name="Shape 233"/>
            <p:cNvSpPr/>
            <p:nvPr/>
          </p:nvSpPr>
          <p:spPr>
            <a:xfrm rot="349079">
              <a:off x="2117462" y="1587204"/>
              <a:ext cx="2308247" cy="1335946"/>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27" name="Shape 234"/>
            <p:cNvSpPr/>
            <p:nvPr/>
          </p:nvSpPr>
          <p:spPr>
            <a:xfrm>
              <a:off x="2676179" y="993825"/>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sp>
        <p:nvSpPr>
          <p:cNvPr id="28" name="Rectangle 27"/>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02</a:t>
            </a:r>
          </a:p>
        </p:txBody>
      </p:sp>
      <p:pic>
        <p:nvPicPr>
          <p:cNvPr id="10" name="Picture 9"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11" name="Picture 10"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5" name="Rectangle 4"/>
          <p:cNvSpPr/>
          <p:nvPr/>
        </p:nvSpPr>
        <p:spPr>
          <a:xfrm>
            <a:off x="927462" y="1391173"/>
            <a:ext cx="3126177" cy="579967"/>
          </a:xfrm>
          <a:prstGeom prst="rect">
            <a:avLst/>
          </a:prstGeom>
        </p:spPr>
        <p:txBody>
          <a:bodyPr wrap="none">
            <a:spAutoFit/>
          </a:bodyPr>
          <a:lstStyle/>
          <a:p>
            <a:pPr algn="just">
              <a:lnSpc>
                <a:spcPct val="150000"/>
              </a:lnSpc>
              <a:spcAft>
                <a:spcPts val="0"/>
              </a:spcAft>
            </a:pPr>
            <a:r>
              <a:rPr 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2.1. Phát biểu bài toán</a:t>
            </a:r>
            <a:endParaRPr lang="en-US" sz="24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Rectangle 5"/>
          <p:cNvSpPr/>
          <p:nvPr/>
        </p:nvSpPr>
        <p:spPr>
          <a:xfrm>
            <a:off x="927462" y="2177752"/>
            <a:ext cx="10670979" cy="3139321"/>
          </a:xfrm>
          <a:prstGeom prst="rect">
            <a:avLst/>
          </a:prstGeom>
        </p:spPr>
        <p:txBody>
          <a:bodyPr wrap="square">
            <a:spAutoFit/>
          </a:bodyPr>
          <a:lstStyle/>
          <a:p>
            <a:pPr algn="just">
              <a:lnSpc>
                <a:spcPct val="150000"/>
              </a:lnSpc>
              <a:spcAft>
                <a:spcPts val="0"/>
              </a:spcAft>
            </a:pPr>
            <a:r>
              <a:rPr lang="en-US" sz="2200">
                <a:solidFill>
                  <a:srgbClr val="000000"/>
                </a:solidFill>
                <a:latin typeface="Times New Roman" panose="02020603050405020304" pitchFamily="18" charset="0"/>
                <a:ea typeface="Times New Roman" panose="02020603050405020304" pitchFamily="18" charset="0"/>
              </a:rPr>
              <a:t>Hiện tại hệ thống các cửa hàng bán sách chủ yếu bán lẻ qua hệ thống cửa hàng truyền thống với số lượng khách hàng hạn chế. Thông tin sản phẩm mặt hàng mới, xu hướng hiện tại cập nhật đến với người mua khá chậm và hạn chế. Việc mở rộng thêm thị trường của công ty là rất khó khăn và rất tốn kém (vì việc mở rộng thị trường đồng nghĩa với việc phải mở thêm các chuỗi cửa hàng, điều này rất tốn kém về tài chính và nhân sự, cũng như hệ thống quản lý sẽ phức tạp dẫn đến việc gặp nhiều khó khăn hơn trong kinh doanh).</a:t>
            </a:r>
            <a:endParaRPr lang="en-US" sz="220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2993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50710" y="1394339"/>
            <a:ext cx="6096000" cy="969496"/>
          </a:xfrm>
          <a:prstGeom prst="rect">
            <a:avLst/>
          </a:prstGeom>
        </p:spPr>
        <p:txBody>
          <a:bodyPr>
            <a:spAutoFit/>
          </a:bodyPr>
          <a:lstStyle/>
          <a:p>
            <a:pPr algn="just">
              <a:lnSpc>
                <a:spcPct val="1500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5.2.6. Bảng CustomerType</a:t>
            </a: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về loại khách hàng</a:t>
            </a:r>
            <a:endParaRPr lang="en-US" sz="2000">
              <a:solidFill>
                <a:srgbClr val="000000"/>
              </a:solidFill>
              <a:effectLst/>
              <a:latin typeface="Times New Roman" panose="02020603050405020304" pitchFamily="18"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2259786875"/>
              </p:ext>
            </p:extLst>
          </p:nvPr>
        </p:nvGraphicFramePr>
        <p:xfrm>
          <a:off x="1363184" y="2869290"/>
          <a:ext cx="8616059" cy="2141150"/>
        </p:xfrm>
        <a:graphic>
          <a:graphicData uri="http://schemas.openxmlformats.org/drawingml/2006/table">
            <a:tbl>
              <a:tblPr firstRow="1" firstCol="1" bandRow="1">
                <a:tableStyleId>{5C22544A-7EE6-4342-B048-85BDC9FD1C3A}</a:tableStyleId>
              </a:tblPr>
              <a:tblGrid>
                <a:gridCol w="1682522">
                  <a:extLst>
                    <a:ext uri="{9D8B030D-6E8A-4147-A177-3AD203B41FA5}">
                      <a16:colId xmlns:a16="http://schemas.microsoft.com/office/drawing/2014/main" val="20000"/>
                    </a:ext>
                  </a:extLst>
                </a:gridCol>
                <a:gridCol w="1653714">
                  <a:extLst>
                    <a:ext uri="{9D8B030D-6E8A-4147-A177-3AD203B41FA5}">
                      <a16:colId xmlns:a16="http://schemas.microsoft.com/office/drawing/2014/main" val="20001"/>
                    </a:ext>
                  </a:extLst>
                </a:gridCol>
                <a:gridCol w="762491">
                  <a:extLst>
                    <a:ext uri="{9D8B030D-6E8A-4147-A177-3AD203B41FA5}">
                      <a16:colId xmlns:a16="http://schemas.microsoft.com/office/drawing/2014/main" val="20002"/>
                    </a:ext>
                  </a:extLst>
                </a:gridCol>
                <a:gridCol w="2149739">
                  <a:extLst>
                    <a:ext uri="{9D8B030D-6E8A-4147-A177-3AD203B41FA5}">
                      <a16:colId xmlns:a16="http://schemas.microsoft.com/office/drawing/2014/main" val="20003"/>
                    </a:ext>
                  </a:extLst>
                </a:gridCol>
                <a:gridCol w="2367593">
                  <a:extLst>
                    <a:ext uri="{9D8B030D-6E8A-4147-A177-3AD203B41FA5}">
                      <a16:colId xmlns:a16="http://schemas.microsoft.com/office/drawing/2014/main" val="20004"/>
                    </a:ext>
                  </a:extLst>
                </a:gridCol>
              </a:tblGrid>
              <a:tr h="914934">
                <a:tc>
                  <a:txBody>
                    <a:bodyPr/>
                    <a:lstStyle/>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Tên cột</a:t>
                      </a:r>
                    </a:p>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Field</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Kiểu dữ liệu</a:t>
                      </a:r>
                    </a:p>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DataType</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Null</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Rằng buộc</a:t>
                      </a:r>
                    </a:p>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Contraint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Mô tả</a:t>
                      </a:r>
                    </a:p>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Content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613108">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id</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int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No</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Primary Key</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Mã loại khách hàng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613108">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Type</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nvarchar(100)</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Yes</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Unique</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Loại khách hàng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bl>
          </a:graphicData>
        </a:graphic>
      </p:graphicFrame>
      <p:sp>
        <p:nvSpPr>
          <p:cNvPr id="11" name="Rectangle 1"/>
          <p:cNvSpPr>
            <a:spLocks noChangeArrowheads="1"/>
          </p:cNvSpPr>
          <p:nvPr/>
        </p:nvSpPr>
        <p:spPr bwMode="auto">
          <a:xfrm>
            <a:off x="2326420" y="5515896"/>
            <a:ext cx="66895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bmk="_Toc468571213">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 25: Bảng CustomerType lữu trữ thông tin về </a:t>
            </a: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 loại khách hàng</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4438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50711" y="1479543"/>
            <a:ext cx="6096000" cy="919739"/>
          </a:xfrm>
          <a:prstGeom prst="rect">
            <a:avLst/>
          </a:prstGeom>
        </p:spPr>
        <p:txBody>
          <a:bodyPr>
            <a:spAutoFit/>
          </a:bodyPr>
          <a:lstStyle/>
          <a:p>
            <a:pPr algn="just">
              <a:lnSpc>
                <a:spcPct val="1500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5.2.7. Bảng Employee</a:t>
            </a: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về nhân viên</a:t>
            </a:r>
            <a:endParaRPr lang="en-US" sz="2000">
              <a:solidFill>
                <a:srgbClr val="000000"/>
              </a:solidFill>
              <a:effectLst/>
              <a:latin typeface="Times New Roman" panose="02020603050405020304" pitchFamily="18"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600832150"/>
              </p:ext>
            </p:extLst>
          </p:nvPr>
        </p:nvGraphicFramePr>
        <p:xfrm>
          <a:off x="1463479" y="2399282"/>
          <a:ext cx="9479175" cy="4389120"/>
        </p:xfrm>
        <a:graphic>
          <a:graphicData uri="http://schemas.openxmlformats.org/drawingml/2006/table">
            <a:tbl>
              <a:tblPr firstRow="1" firstCol="1" bandRow="1">
                <a:tableStyleId>{5C22544A-7EE6-4342-B048-85BDC9FD1C3A}</a:tableStyleId>
              </a:tblPr>
              <a:tblGrid>
                <a:gridCol w="2326464">
                  <a:extLst>
                    <a:ext uri="{9D8B030D-6E8A-4147-A177-3AD203B41FA5}">
                      <a16:colId xmlns:a16="http://schemas.microsoft.com/office/drawing/2014/main" val="20000"/>
                    </a:ext>
                  </a:extLst>
                </a:gridCol>
                <a:gridCol w="1770845">
                  <a:extLst>
                    <a:ext uri="{9D8B030D-6E8A-4147-A177-3AD203B41FA5}">
                      <a16:colId xmlns:a16="http://schemas.microsoft.com/office/drawing/2014/main" val="20001"/>
                    </a:ext>
                  </a:extLst>
                </a:gridCol>
                <a:gridCol w="811142">
                  <a:extLst>
                    <a:ext uri="{9D8B030D-6E8A-4147-A177-3AD203B41FA5}">
                      <a16:colId xmlns:a16="http://schemas.microsoft.com/office/drawing/2014/main" val="20002"/>
                    </a:ext>
                  </a:extLst>
                </a:gridCol>
                <a:gridCol w="2196721">
                  <a:extLst>
                    <a:ext uri="{9D8B030D-6E8A-4147-A177-3AD203B41FA5}">
                      <a16:colId xmlns:a16="http://schemas.microsoft.com/office/drawing/2014/main" val="20003"/>
                    </a:ext>
                  </a:extLst>
                </a:gridCol>
                <a:gridCol w="2374003">
                  <a:extLst>
                    <a:ext uri="{9D8B030D-6E8A-4147-A177-3AD203B41FA5}">
                      <a16:colId xmlns:a16="http://schemas.microsoft.com/office/drawing/2014/main" val="20004"/>
                    </a:ext>
                  </a:extLst>
                </a:gridCol>
              </a:tblGrid>
              <a:tr h="711967">
                <a:tc>
                  <a:txBody>
                    <a:bodyPr/>
                    <a:lstStyle/>
                    <a:p>
                      <a:pPr algn="ctr">
                        <a:lnSpc>
                          <a:spcPct val="150000"/>
                        </a:lnSpc>
                        <a:spcAft>
                          <a:spcPts val="0"/>
                        </a:spcAft>
                      </a:pPr>
                      <a:r>
                        <a:rPr lang="en-US" sz="1600">
                          <a:effectLst/>
                          <a:latin typeface="Times New Roman" panose="02020603050405020304" pitchFamily="18" charset="0"/>
                          <a:cs typeface="Times New Roman" panose="02020603050405020304" pitchFamily="18" charset="0"/>
                        </a:rPr>
                        <a:t>Tên cột</a:t>
                      </a:r>
                    </a:p>
                    <a:p>
                      <a:pPr algn="ctr">
                        <a:lnSpc>
                          <a:spcPct val="150000"/>
                        </a:lnSpc>
                        <a:spcAft>
                          <a:spcPts val="0"/>
                        </a:spcAft>
                      </a:pPr>
                      <a:r>
                        <a:rPr lang="en-US" sz="1600">
                          <a:effectLst/>
                          <a:latin typeface="Times New Roman" panose="02020603050405020304" pitchFamily="18" charset="0"/>
                          <a:cs typeface="Times New Roman" panose="02020603050405020304" pitchFamily="18" charset="0"/>
                        </a:rPr>
                        <a:t>Field</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a:effectLst/>
                          <a:latin typeface="Times New Roman" panose="02020603050405020304" pitchFamily="18" charset="0"/>
                          <a:cs typeface="Times New Roman" panose="02020603050405020304" pitchFamily="18" charset="0"/>
                        </a:rPr>
                        <a:t>Kiểu dữ liệu</a:t>
                      </a:r>
                    </a:p>
                    <a:p>
                      <a:pPr algn="ctr">
                        <a:lnSpc>
                          <a:spcPct val="150000"/>
                        </a:lnSpc>
                        <a:spcAft>
                          <a:spcPts val="0"/>
                        </a:spcAft>
                      </a:pPr>
                      <a:r>
                        <a:rPr lang="en-US" sz="1600">
                          <a:effectLst/>
                          <a:latin typeface="Times New Roman" panose="02020603050405020304" pitchFamily="18" charset="0"/>
                          <a:cs typeface="Times New Roman" panose="02020603050405020304" pitchFamily="18" charset="0"/>
                        </a:rPr>
                        <a:t>DataType</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a:effectLst/>
                          <a:latin typeface="Times New Roman" panose="02020603050405020304" pitchFamily="18" charset="0"/>
                          <a:cs typeface="Times New Roman" panose="02020603050405020304" pitchFamily="18" charset="0"/>
                        </a:rPr>
                        <a:t>Null</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dirty="0">
                          <a:effectLst/>
                          <a:latin typeface="Times New Roman" panose="02020603050405020304" pitchFamily="18" charset="0"/>
                          <a:cs typeface="Times New Roman" panose="02020603050405020304" pitchFamily="18" charset="0"/>
                        </a:rPr>
                        <a:t>Rằng buộc</a:t>
                      </a:r>
                    </a:p>
                    <a:p>
                      <a:pPr algn="ctr">
                        <a:lnSpc>
                          <a:spcPct val="150000"/>
                        </a:lnSpc>
                        <a:spcAft>
                          <a:spcPts val="0"/>
                        </a:spcAft>
                      </a:pPr>
                      <a:r>
                        <a:rPr lang="en-US" sz="1600" dirty="0">
                          <a:effectLst/>
                          <a:latin typeface="Times New Roman" panose="02020603050405020304" pitchFamily="18" charset="0"/>
                          <a:cs typeface="Times New Roman" panose="02020603050405020304" pitchFamily="18" charset="0"/>
                        </a:rPr>
                        <a:t>Contraint</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a:effectLst/>
                          <a:latin typeface="Times New Roman" panose="02020603050405020304" pitchFamily="18" charset="0"/>
                          <a:cs typeface="Times New Roman" panose="02020603050405020304" pitchFamily="18" charset="0"/>
                        </a:rPr>
                        <a:t>Mô tả</a:t>
                      </a:r>
                    </a:p>
                    <a:p>
                      <a:pPr algn="ctr">
                        <a:lnSpc>
                          <a:spcPct val="150000"/>
                        </a:lnSpc>
                        <a:spcAft>
                          <a:spcPts val="0"/>
                        </a:spcAft>
                      </a:pPr>
                      <a:r>
                        <a:rPr lang="en-US" sz="1600">
                          <a:effectLst/>
                          <a:latin typeface="Times New Roman" panose="02020603050405020304" pitchFamily="18" charset="0"/>
                          <a:cs typeface="Times New Roman" panose="02020603050405020304" pitchFamily="18" charset="0"/>
                        </a:rPr>
                        <a:t>Content</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342359">
                <a:tc>
                  <a:txBody>
                    <a:bodyPr/>
                    <a:lstStyle/>
                    <a:p>
                      <a:pPr algn="just">
                        <a:lnSpc>
                          <a:spcPct val="150000"/>
                        </a:lnSpc>
                        <a:spcAft>
                          <a:spcPts val="0"/>
                        </a:spcAft>
                      </a:pPr>
                      <a:r>
                        <a:rPr lang="en-US" sz="1600">
                          <a:effectLst/>
                          <a:latin typeface="Times New Roman" panose="02020603050405020304" pitchFamily="18" charset="0"/>
                          <a:cs typeface="Times New Roman" panose="02020603050405020304" pitchFamily="18" charset="0"/>
                        </a:rPr>
                        <a:t>Id</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a:effectLst/>
                          <a:latin typeface="Times New Roman" panose="02020603050405020304" pitchFamily="18" charset="0"/>
                          <a:cs typeface="Times New Roman" panose="02020603050405020304" pitchFamily="18" charset="0"/>
                        </a:rPr>
                        <a:t>int</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a:effectLst/>
                          <a:latin typeface="Times New Roman" panose="02020603050405020304" pitchFamily="18" charset="0"/>
                          <a:cs typeface="Times New Roman" panose="02020603050405020304" pitchFamily="18" charset="0"/>
                        </a:rPr>
                        <a:t>No</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Primary Key, Auto</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Mã nhân viên</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342359">
                <a:tc>
                  <a:txBody>
                    <a:bodyPr/>
                    <a:lstStyle/>
                    <a:p>
                      <a:pPr algn="just">
                        <a:lnSpc>
                          <a:spcPct val="150000"/>
                        </a:lnSpc>
                        <a:spcAft>
                          <a:spcPts val="0"/>
                        </a:spcAft>
                      </a:pPr>
                      <a:r>
                        <a:rPr lang="en-US" sz="1600">
                          <a:effectLst/>
                          <a:latin typeface="Times New Roman" panose="02020603050405020304" pitchFamily="18" charset="0"/>
                          <a:cs typeface="Times New Roman" panose="02020603050405020304" pitchFamily="18" charset="0"/>
                        </a:rPr>
                        <a:t>FullName</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a:effectLst/>
                          <a:latin typeface="Times New Roman" panose="02020603050405020304" pitchFamily="18" charset="0"/>
                          <a:cs typeface="Times New Roman" panose="02020603050405020304" pitchFamily="18" charset="0"/>
                        </a:rPr>
                        <a:t>nvarchar(100)</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a:effectLst/>
                          <a:latin typeface="Times New Roman" panose="02020603050405020304" pitchFamily="18" charset="0"/>
                          <a:cs typeface="Times New Roman" panose="02020603050405020304" pitchFamily="18" charset="0"/>
                        </a:rPr>
                        <a:t>Yes</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 </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Tên nhân viên</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342359">
                <a:tc>
                  <a:txBody>
                    <a:bodyPr/>
                    <a:lstStyle/>
                    <a:p>
                      <a:pPr algn="just">
                        <a:lnSpc>
                          <a:spcPct val="150000"/>
                        </a:lnSpc>
                        <a:spcAft>
                          <a:spcPts val="0"/>
                        </a:spcAft>
                      </a:pPr>
                      <a:r>
                        <a:rPr lang="en-US" sz="1600">
                          <a:effectLst/>
                          <a:latin typeface="Times New Roman" panose="02020603050405020304" pitchFamily="18" charset="0"/>
                          <a:cs typeface="Times New Roman" panose="02020603050405020304" pitchFamily="18" charset="0"/>
                        </a:rPr>
                        <a:t>Gender</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a:effectLst/>
                          <a:latin typeface="Times New Roman" panose="02020603050405020304" pitchFamily="18" charset="0"/>
                          <a:cs typeface="Times New Roman" panose="02020603050405020304" pitchFamily="18" charset="0"/>
                        </a:rPr>
                        <a:t>bit</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a:effectLst/>
                          <a:latin typeface="Times New Roman" panose="02020603050405020304" pitchFamily="18" charset="0"/>
                          <a:cs typeface="Times New Roman" panose="02020603050405020304" pitchFamily="18" charset="0"/>
                        </a:rPr>
                        <a:t>No</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 </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Giới tính</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342359">
                <a:tc>
                  <a:txBody>
                    <a:bodyPr/>
                    <a:lstStyle/>
                    <a:p>
                      <a:pPr algn="just">
                        <a:lnSpc>
                          <a:spcPct val="150000"/>
                        </a:lnSpc>
                        <a:spcAft>
                          <a:spcPts val="0"/>
                        </a:spcAft>
                      </a:pPr>
                      <a:r>
                        <a:rPr lang="en-US" sz="1600">
                          <a:effectLst/>
                          <a:latin typeface="Times New Roman" panose="02020603050405020304" pitchFamily="18" charset="0"/>
                          <a:cs typeface="Times New Roman" panose="02020603050405020304" pitchFamily="18" charset="0"/>
                        </a:rPr>
                        <a:t>Birthday</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a:effectLst/>
                          <a:latin typeface="Times New Roman" panose="02020603050405020304" pitchFamily="18" charset="0"/>
                          <a:cs typeface="Times New Roman" panose="02020603050405020304" pitchFamily="18" charset="0"/>
                        </a:rPr>
                        <a:t>date</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a:effectLst/>
                          <a:latin typeface="Times New Roman" panose="02020603050405020304" pitchFamily="18" charset="0"/>
                          <a:cs typeface="Times New Roman" panose="02020603050405020304" pitchFamily="18" charset="0"/>
                        </a:rPr>
                        <a:t>Yes</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 </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Ngày sinh</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342359">
                <a:tc>
                  <a:txBody>
                    <a:bodyPr/>
                    <a:lstStyle/>
                    <a:p>
                      <a:pPr algn="just">
                        <a:lnSpc>
                          <a:spcPct val="150000"/>
                        </a:lnSpc>
                        <a:spcAft>
                          <a:spcPts val="0"/>
                        </a:spcAft>
                      </a:pPr>
                      <a:r>
                        <a:rPr lang="en-US" sz="1600">
                          <a:effectLst/>
                          <a:latin typeface="Times New Roman" panose="02020603050405020304" pitchFamily="18" charset="0"/>
                          <a:cs typeface="Times New Roman" panose="02020603050405020304" pitchFamily="18" charset="0"/>
                        </a:rPr>
                        <a:t>Address</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a:effectLst/>
                          <a:latin typeface="Times New Roman" panose="02020603050405020304" pitchFamily="18" charset="0"/>
                          <a:cs typeface="Times New Roman" panose="02020603050405020304" pitchFamily="18" charset="0"/>
                        </a:rPr>
                        <a:t>nvarchar(255)</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a:effectLst/>
                          <a:latin typeface="Times New Roman" panose="02020603050405020304" pitchFamily="18" charset="0"/>
                          <a:cs typeface="Times New Roman" panose="02020603050405020304" pitchFamily="18" charset="0"/>
                        </a:rPr>
                        <a:t>Yes</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 </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Địa chỉ</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342359">
                <a:tc>
                  <a:txBody>
                    <a:bodyPr/>
                    <a:lstStyle/>
                    <a:p>
                      <a:pPr algn="just">
                        <a:lnSpc>
                          <a:spcPct val="150000"/>
                        </a:lnSpc>
                        <a:spcAft>
                          <a:spcPts val="0"/>
                        </a:spcAft>
                      </a:pPr>
                      <a:r>
                        <a:rPr lang="en-US" sz="1600">
                          <a:effectLst/>
                          <a:latin typeface="Times New Roman" panose="02020603050405020304" pitchFamily="18" charset="0"/>
                          <a:cs typeface="Times New Roman" panose="02020603050405020304" pitchFamily="18" charset="0"/>
                        </a:rPr>
                        <a:t>Email</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a:effectLst/>
                          <a:latin typeface="Times New Roman" panose="02020603050405020304" pitchFamily="18" charset="0"/>
                          <a:cs typeface="Times New Roman" panose="02020603050405020304" pitchFamily="18" charset="0"/>
                        </a:rPr>
                        <a:t>nvarchar(50)</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a:effectLst/>
                          <a:latin typeface="Times New Roman" panose="02020603050405020304" pitchFamily="18" charset="0"/>
                          <a:cs typeface="Times New Roman" panose="02020603050405020304" pitchFamily="18" charset="0"/>
                        </a:rPr>
                        <a:t>Yes</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 </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Email</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342359">
                <a:tc>
                  <a:txBody>
                    <a:bodyPr/>
                    <a:lstStyle/>
                    <a:p>
                      <a:pPr algn="just">
                        <a:lnSpc>
                          <a:spcPct val="150000"/>
                        </a:lnSpc>
                        <a:spcAft>
                          <a:spcPts val="0"/>
                        </a:spcAft>
                      </a:pPr>
                      <a:r>
                        <a:rPr lang="en-US" sz="1600">
                          <a:effectLst/>
                          <a:latin typeface="Times New Roman" panose="02020603050405020304" pitchFamily="18" charset="0"/>
                          <a:cs typeface="Times New Roman" panose="02020603050405020304" pitchFamily="18" charset="0"/>
                        </a:rPr>
                        <a:t>Phone</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a:effectLst/>
                          <a:latin typeface="Times New Roman" panose="02020603050405020304" pitchFamily="18" charset="0"/>
                          <a:cs typeface="Times New Roman" panose="02020603050405020304" pitchFamily="18" charset="0"/>
                        </a:rPr>
                        <a:t>nvarchar(15)</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a:effectLst/>
                          <a:latin typeface="Times New Roman" panose="02020603050405020304" pitchFamily="18" charset="0"/>
                          <a:cs typeface="Times New Roman" panose="02020603050405020304" pitchFamily="18" charset="0"/>
                        </a:rPr>
                        <a:t>Yes</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 </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Số điện thoại</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r h="342359">
                <a:tc>
                  <a:txBody>
                    <a:bodyPr/>
                    <a:lstStyle/>
                    <a:p>
                      <a:pPr algn="just">
                        <a:lnSpc>
                          <a:spcPct val="150000"/>
                        </a:lnSpc>
                        <a:spcAft>
                          <a:spcPts val="0"/>
                        </a:spcAft>
                      </a:pPr>
                      <a:r>
                        <a:rPr lang="en-US" sz="1600">
                          <a:effectLst/>
                          <a:latin typeface="Times New Roman" panose="02020603050405020304" pitchFamily="18" charset="0"/>
                          <a:cs typeface="Times New Roman" panose="02020603050405020304" pitchFamily="18" charset="0"/>
                        </a:rPr>
                        <a:t>Salary</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a:effectLst/>
                          <a:latin typeface="Times New Roman" panose="02020603050405020304" pitchFamily="18" charset="0"/>
                          <a:cs typeface="Times New Roman" panose="02020603050405020304" pitchFamily="18" charset="0"/>
                        </a:rPr>
                        <a:t>real</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a:effectLst/>
                          <a:latin typeface="Times New Roman" panose="02020603050405020304" pitchFamily="18" charset="0"/>
                          <a:cs typeface="Times New Roman" panose="02020603050405020304" pitchFamily="18" charset="0"/>
                        </a:rPr>
                        <a:t>Yes</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 </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Lương</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r h="342359">
                <a:tc>
                  <a:txBody>
                    <a:bodyPr/>
                    <a:lstStyle/>
                    <a:p>
                      <a:pPr algn="just">
                        <a:lnSpc>
                          <a:spcPct val="150000"/>
                        </a:lnSpc>
                        <a:spcAft>
                          <a:spcPts val="0"/>
                        </a:spcAft>
                      </a:pPr>
                      <a:r>
                        <a:rPr lang="en-US" sz="1600">
                          <a:effectLst/>
                          <a:latin typeface="Times New Roman" panose="02020603050405020304" pitchFamily="18" charset="0"/>
                          <a:cs typeface="Times New Roman" panose="02020603050405020304" pitchFamily="18" charset="0"/>
                        </a:rPr>
                        <a:t>Username</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a:effectLst/>
                          <a:latin typeface="Times New Roman" panose="02020603050405020304" pitchFamily="18" charset="0"/>
                          <a:cs typeface="Times New Roman" panose="02020603050405020304" pitchFamily="18" charset="0"/>
                        </a:rPr>
                        <a:t>nvarchar(50)</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a:effectLst/>
                          <a:latin typeface="Times New Roman" panose="02020603050405020304" pitchFamily="18" charset="0"/>
                          <a:cs typeface="Times New Roman" panose="02020603050405020304" pitchFamily="18" charset="0"/>
                        </a:rPr>
                        <a:t>Yes</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50000"/>
                        </a:lnSpc>
                        <a:spcAft>
                          <a:spcPts val="0"/>
                        </a:spcAft>
                      </a:pPr>
                      <a:r>
                        <a:rPr lang="en-US" sz="1600" dirty="0">
                          <a:effectLst/>
                          <a:latin typeface="Times New Roman" panose="02020603050405020304" pitchFamily="18" charset="0"/>
                          <a:cs typeface="Times New Roman" panose="02020603050405020304" pitchFamily="18" charset="0"/>
                        </a:rPr>
                        <a:t> </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Tên tài khoản</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9"/>
                  </a:ext>
                </a:extLst>
              </a:tr>
              <a:tr h="342359">
                <a:tc>
                  <a:txBody>
                    <a:bodyPr/>
                    <a:lstStyle/>
                    <a:p>
                      <a:pPr algn="just">
                        <a:lnSpc>
                          <a:spcPct val="150000"/>
                        </a:lnSpc>
                        <a:spcAft>
                          <a:spcPts val="0"/>
                        </a:spcAft>
                      </a:pPr>
                      <a:r>
                        <a:rPr lang="en-US" sz="1600">
                          <a:effectLst/>
                          <a:latin typeface="Times New Roman" panose="02020603050405020304" pitchFamily="18" charset="0"/>
                          <a:cs typeface="Times New Roman" panose="02020603050405020304" pitchFamily="18" charset="0"/>
                        </a:rPr>
                        <a:t>Password</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a:effectLst/>
                          <a:latin typeface="Times New Roman" panose="02020603050405020304" pitchFamily="18" charset="0"/>
                          <a:cs typeface="Times New Roman" panose="02020603050405020304" pitchFamily="18" charset="0"/>
                        </a:rPr>
                        <a:t>nvarchar(50)</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a:effectLst/>
                          <a:latin typeface="Times New Roman" panose="02020603050405020304" pitchFamily="18" charset="0"/>
                          <a:cs typeface="Times New Roman" panose="02020603050405020304" pitchFamily="18" charset="0"/>
                        </a:rPr>
                        <a:t>Yes</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 </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ct val="150000"/>
                        </a:lnSpc>
                        <a:spcAft>
                          <a:spcPts val="0"/>
                        </a:spcAft>
                      </a:pPr>
                      <a:r>
                        <a:rPr lang="en-US" sz="1600" dirty="0">
                          <a:effectLst/>
                          <a:latin typeface="Times New Roman" panose="02020603050405020304" pitchFamily="18" charset="0"/>
                          <a:cs typeface="Times New Roman" panose="02020603050405020304" pitchFamily="18" charset="0"/>
                        </a:rPr>
                        <a:t>Mật khẩu</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10"/>
                  </a:ext>
                </a:extLst>
              </a:tr>
            </a:tbl>
          </a:graphicData>
        </a:graphic>
      </p:graphicFrame>
      <p:sp>
        <p:nvSpPr>
          <p:cNvPr id="11" name="Rectangle 1"/>
          <p:cNvSpPr>
            <a:spLocks noChangeArrowheads="1"/>
          </p:cNvSpPr>
          <p:nvPr/>
        </p:nvSpPr>
        <p:spPr bwMode="auto">
          <a:xfrm>
            <a:off x="3347156" y="6534834"/>
            <a:ext cx="57118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bmk="_Toc468571215">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 26: Bảng Employee lữu trữ thông tin về các </a:t>
            </a: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nhân viên</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90834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550459" y="1505246"/>
            <a:ext cx="9112155" cy="1384995"/>
          </a:xfrm>
          <a:prstGeom prst="rect">
            <a:avLst/>
          </a:prstGeom>
        </p:spPr>
        <p:txBody>
          <a:bodyPr wrap="square">
            <a:spAutoFit/>
          </a:bodyPr>
          <a:lstStyle/>
          <a:p>
            <a:pPr algn="just">
              <a:lnSpc>
                <a:spcPct val="1500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5.2.8. Bảng OrderDetail</a:t>
            </a: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danh sách sản phẩm yêu thích của khách hàng</a:t>
            </a:r>
            <a:endParaRPr lang="en-US" sz="2000">
              <a:solidFill>
                <a:srgbClr val="000000"/>
              </a:solidFill>
              <a:latin typeface="Times New Roman" panose="02020603050405020304" pitchFamily="18" charset="0"/>
              <a:ea typeface="Times New Roman" panose="02020603050405020304" pitchFamily="18" charset="0"/>
            </a:endParaRP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a:t>
            </a:r>
            <a:endParaRPr lang="en-US" sz="2000">
              <a:solidFill>
                <a:srgbClr val="000000"/>
              </a:solidFill>
              <a:effectLst/>
              <a:latin typeface="Times New Roman" panose="02020603050405020304" pitchFamily="18"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2742951294"/>
              </p:ext>
            </p:extLst>
          </p:nvPr>
        </p:nvGraphicFramePr>
        <p:xfrm>
          <a:off x="1728943" y="2570957"/>
          <a:ext cx="8791432" cy="3577128"/>
        </p:xfrm>
        <a:graphic>
          <a:graphicData uri="http://schemas.openxmlformats.org/drawingml/2006/table">
            <a:tbl>
              <a:tblPr firstRow="1" firstCol="1" bandRow="1">
                <a:tableStyleId>{5C22544A-7EE6-4342-B048-85BDC9FD1C3A}</a:tableStyleId>
              </a:tblPr>
              <a:tblGrid>
                <a:gridCol w="2379033">
                  <a:extLst>
                    <a:ext uri="{9D8B030D-6E8A-4147-A177-3AD203B41FA5}">
                      <a16:colId xmlns:a16="http://schemas.microsoft.com/office/drawing/2014/main" val="20000"/>
                    </a:ext>
                  </a:extLst>
                </a:gridCol>
                <a:gridCol w="975507">
                  <a:extLst>
                    <a:ext uri="{9D8B030D-6E8A-4147-A177-3AD203B41FA5}">
                      <a16:colId xmlns:a16="http://schemas.microsoft.com/office/drawing/2014/main" val="20001"/>
                    </a:ext>
                  </a:extLst>
                </a:gridCol>
                <a:gridCol w="781686">
                  <a:extLst>
                    <a:ext uri="{9D8B030D-6E8A-4147-A177-3AD203B41FA5}">
                      <a16:colId xmlns:a16="http://schemas.microsoft.com/office/drawing/2014/main" val="20002"/>
                    </a:ext>
                  </a:extLst>
                </a:gridCol>
                <a:gridCol w="2212785">
                  <a:extLst>
                    <a:ext uri="{9D8B030D-6E8A-4147-A177-3AD203B41FA5}">
                      <a16:colId xmlns:a16="http://schemas.microsoft.com/office/drawing/2014/main" val="20003"/>
                    </a:ext>
                  </a:extLst>
                </a:gridCol>
                <a:gridCol w="2442421">
                  <a:extLst>
                    <a:ext uri="{9D8B030D-6E8A-4147-A177-3AD203B41FA5}">
                      <a16:colId xmlns:a16="http://schemas.microsoft.com/office/drawing/2014/main" val="20004"/>
                    </a:ext>
                  </a:extLst>
                </a:gridCol>
              </a:tblGrid>
              <a:tr h="581676">
                <a:tc>
                  <a:txBody>
                    <a:bodyPr/>
                    <a:lstStyle/>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Tên cột</a:t>
                      </a:r>
                    </a:p>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Field</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Kiểu dữ liệu</a:t>
                      </a:r>
                    </a:p>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DataType</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Null</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Rằng buộc</a:t>
                      </a:r>
                    </a:p>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Contraint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Mô tả</a:t>
                      </a:r>
                    </a:p>
                    <a:p>
                      <a:pPr algn="ctr">
                        <a:lnSpc>
                          <a:spcPts val="1500"/>
                        </a:lnSpc>
                        <a:spcAft>
                          <a:spcPts val="0"/>
                        </a:spcAft>
                      </a:pPr>
                      <a:r>
                        <a:rPr lang="en-US" sz="1800">
                          <a:effectLst/>
                          <a:latin typeface="Times New Roman" panose="02020603050405020304" pitchFamily="18" charset="0"/>
                          <a:cs typeface="Times New Roman" panose="02020603050405020304" pitchFamily="18" charset="0"/>
                        </a:rPr>
                        <a:t>Content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653791">
                <a:tc>
                  <a:txBody>
                    <a:bodyPr/>
                    <a:lstStyle/>
                    <a:p>
                      <a:pPr algn="just">
                        <a:lnSpc>
                          <a:spcPct val="150000"/>
                        </a:lnSpc>
                        <a:spcAft>
                          <a:spcPts val="0"/>
                        </a:spcAft>
                      </a:pPr>
                      <a:r>
                        <a:rPr lang="en-US" sz="1800">
                          <a:effectLst/>
                          <a:latin typeface="Times New Roman" panose="02020603050405020304" pitchFamily="18" charset="0"/>
                          <a:cs typeface="Times New Roman" panose="02020603050405020304" pitchFamily="18" charset="0"/>
                        </a:rPr>
                        <a:t>BookIsbn</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ts val="1500"/>
                        </a:lnSpc>
                        <a:spcAft>
                          <a:spcPts val="0"/>
                        </a:spcAft>
                      </a:pPr>
                      <a:r>
                        <a:rPr lang="en-US" sz="1800">
                          <a:effectLst/>
                          <a:latin typeface="Times New Roman" panose="02020603050405020304" pitchFamily="18" charset="0"/>
                          <a:cs typeface="Times New Roman" panose="02020603050405020304" pitchFamily="18" charset="0"/>
                        </a:rPr>
                        <a:t>int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ts val="1500"/>
                        </a:lnSpc>
                        <a:spcAft>
                          <a:spcPts val="0"/>
                        </a:spcAft>
                      </a:pPr>
                      <a:r>
                        <a:rPr lang="en-US" sz="1800">
                          <a:effectLst/>
                          <a:latin typeface="Times New Roman" panose="02020603050405020304" pitchFamily="18" charset="0"/>
                          <a:cs typeface="Times New Roman" panose="02020603050405020304" pitchFamily="18" charset="0"/>
                        </a:rPr>
                        <a:t>No</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Primary Key</a:t>
                      </a:r>
                    </a:p>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Khóa ngoại</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Mã sách</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653791">
                <a:tc>
                  <a:txBody>
                    <a:bodyPr/>
                    <a:lstStyle/>
                    <a:p>
                      <a:pPr algn="just">
                        <a:lnSpc>
                          <a:spcPct val="150000"/>
                        </a:lnSpc>
                        <a:spcAft>
                          <a:spcPts val="0"/>
                        </a:spcAft>
                      </a:pPr>
                      <a:r>
                        <a:rPr lang="en-US" sz="1800">
                          <a:effectLst/>
                          <a:latin typeface="Times New Roman" panose="02020603050405020304" pitchFamily="18" charset="0"/>
                          <a:cs typeface="Times New Roman" panose="02020603050405020304" pitchFamily="18" charset="0"/>
                        </a:rPr>
                        <a:t>OrderId</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ts val="1500"/>
                        </a:lnSpc>
                        <a:spcAft>
                          <a:spcPts val="0"/>
                        </a:spcAft>
                      </a:pPr>
                      <a:r>
                        <a:rPr lang="en-US" sz="1800">
                          <a:effectLst/>
                          <a:latin typeface="Times New Roman" panose="02020603050405020304" pitchFamily="18" charset="0"/>
                          <a:cs typeface="Times New Roman" panose="02020603050405020304" pitchFamily="18" charset="0"/>
                        </a:rPr>
                        <a:t>int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ts val="1500"/>
                        </a:lnSpc>
                        <a:spcAft>
                          <a:spcPts val="0"/>
                        </a:spcAft>
                      </a:pPr>
                      <a:r>
                        <a:rPr lang="en-US" sz="1800">
                          <a:effectLst/>
                          <a:latin typeface="Times New Roman" panose="02020603050405020304" pitchFamily="18" charset="0"/>
                          <a:cs typeface="Times New Roman" panose="02020603050405020304" pitchFamily="18" charset="0"/>
                        </a:rPr>
                        <a:t>No</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Primary Key</a:t>
                      </a:r>
                    </a:p>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Khóa ngoại</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Mã đơn hàng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548033">
                <a:tc>
                  <a:txBody>
                    <a:bodyPr/>
                    <a:lstStyle/>
                    <a:p>
                      <a:pPr algn="just">
                        <a:lnSpc>
                          <a:spcPct val="150000"/>
                        </a:lnSpc>
                        <a:spcAft>
                          <a:spcPts val="0"/>
                        </a:spcAft>
                      </a:pPr>
                      <a:r>
                        <a:rPr lang="en-US" sz="1800">
                          <a:effectLst/>
                          <a:latin typeface="Times New Roman" panose="02020603050405020304" pitchFamily="18" charset="0"/>
                          <a:cs typeface="Times New Roman" panose="02020603050405020304" pitchFamily="18" charset="0"/>
                        </a:rPr>
                        <a:t>TransactionDate</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ts val="1500"/>
                        </a:lnSpc>
                        <a:spcAft>
                          <a:spcPts val="0"/>
                        </a:spcAft>
                      </a:pPr>
                      <a:r>
                        <a:rPr lang="en-US" sz="1800">
                          <a:effectLst/>
                          <a:latin typeface="Times New Roman" panose="02020603050405020304" pitchFamily="18" charset="0"/>
                          <a:cs typeface="Times New Roman" panose="02020603050405020304" pitchFamily="18" charset="0"/>
                        </a:rPr>
                        <a:t>date</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ts val="1500"/>
                        </a:lnSpc>
                        <a:spcAft>
                          <a:spcPts val="0"/>
                        </a:spcAft>
                      </a:pPr>
                      <a:r>
                        <a:rPr lang="en-US" sz="1800">
                          <a:effectLst/>
                          <a:latin typeface="Times New Roman" panose="02020603050405020304" pitchFamily="18" charset="0"/>
                          <a:cs typeface="Times New Roman" panose="02020603050405020304" pitchFamily="18" charset="0"/>
                        </a:rPr>
                        <a:t>Yes</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Ngày giao dịch</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372310">
                <a:tc>
                  <a:txBody>
                    <a:bodyPr/>
                    <a:lstStyle/>
                    <a:p>
                      <a:pPr algn="just">
                        <a:lnSpc>
                          <a:spcPct val="150000"/>
                        </a:lnSpc>
                        <a:spcAft>
                          <a:spcPts val="0"/>
                        </a:spcAft>
                      </a:pPr>
                      <a:r>
                        <a:rPr lang="en-US" sz="1800">
                          <a:effectLst/>
                          <a:latin typeface="Times New Roman" panose="02020603050405020304" pitchFamily="18" charset="0"/>
                          <a:cs typeface="Times New Roman" panose="02020603050405020304" pitchFamily="18" charset="0"/>
                        </a:rPr>
                        <a:t>Quantity</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ts val="1500"/>
                        </a:lnSpc>
                        <a:spcAft>
                          <a:spcPts val="0"/>
                        </a:spcAft>
                      </a:pPr>
                      <a:r>
                        <a:rPr lang="en-US" sz="1800">
                          <a:effectLst/>
                          <a:latin typeface="Times New Roman" panose="02020603050405020304" pitchFamily="18" charset="0"/>
                          <a:cs typeface="Times New Roman" panose="02020603050405020304" pitchFamily="18" charset="0"/>
                        </a:rPr>
                        <a:t>int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ts val="1500"/>
                        </a:lnSpc>
                        <a:spcAft>
                          <a:spcPts val="0"/>
                        </a:spcAft>
                      </a:pPr>
                      <a:r>
                        <a:rPr lang="en-US" sz="1800">
                          <a:effectLst/>
                          <a:latin typeface="Times New Roman" panose="02020603050405020304" pitchFamily="18" charset="0"/>
                          <a:cs typeface="Times New Roman" panose="02020603050405020304" pitchFamily="18" charset="0"/>
                        </a:rPr>
                        <a:t>No</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Số lượng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548033">
                <a:tc>
                  <a:txBody>
                    <a:bodyPr/>
                    <a:lstStyle/>
                    <a:p>
                      <a:pPr algn="just">
                        <a:lnSpc>
                          <a:spcPct val="150000"/>
                        </a:lnSpc>
                        <a:spcAft>
                          <a:spcPts val="0"/>
                        </a:spcAft>
                      </a:pPr>
                      <a:r>
                        <a:rPr lang="en-US" sz="1800">
                          <a:effectLst/>
                          <a:latin typeface="Times New Roman" panose="02020603050405020304" pitchFamily="18" charset="0"/>
                          <a:cs typeface="Times New Roman" panose="02020603050405020304" pitchFamily="18" charset="0"/>
                        </a:rPr>
                        <a:t>Note</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ts val="1500"/>
                        </a:lnSpc>
                        <a:spcAft>
                          <a:spcPts val="0"/>
                        </a:spcAft>
                      </a:pPr>
                      <a:r>
                        <a:rPr lang="en-US" sz="1800">
                          <a:effectLst/>
                          <a:latin typeface="Times New Roman" panose="02020603050405020304" pitchFamily="18" charset="0"/>
                          <a:cs typeface="Times New Roman" panose="02020603050405020304" pitchFamily="18" charset="0"/>
                        </a:rPr>
                        <a:t>nvarchar(255)</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ts val="1500"/>
                        </a:lnSpc>
                        <a:spcAft>
                          <a:spcPts val="0"/>
                        </a:spcAft>
                      </a:pPr>
                      <a:r>
                        <a:rPr lang="en-US" sz="1800">
                          <a:effectLst/>
                          <a:latin typeface="Times New Roman" panose="02020603050405020304" pitchFamily="18" charset="0"/>
                          <a:cs typeface="Times New Roman" panose="02020603050405020304" pitchFamily="18" charset="0"/>
                        </a:rPr>
                        <a:t>Yes</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1800">
                          <a:effectLst/>
                          <a:latin typeface="Times New Roman" panose="02020603050405020304" pitchFamily="18" charset="0"/>
                          <a:cs typeface="Times New Roman" panose="02020603050405020304" pitchFamily="18" charset="0"/>
                        </a:rPr>
                        <a:t>Lưu ý</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bl>
          </a:graphicData>
        </a:graphic>
      </p:graphicFrame>
      <p:sp>
        <p:nvSpPr>
          <p:cNvPr id="11" name="Rectangle 1"/>
          <p:cNvSpPr>
            <a:spLocks noChangeArrowheads="1"/>
          </p:cNvSpPr>
          <p:nvPr/>
        </p:nvSpPr>
        <p:spPr bwMode="auto">
          <a:xfrm>
            <a:off x="2925021" y="6374474"/>
            <a:ext cx="690445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bmk="_Toc46857121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 27: Bảng OrderDetail lưu trữ </a:t>
            </a: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thông tin chi tiết về đơn hàng và sách</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408719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11" name="Table 10"/>
          <p:cNvGraphicFramePr>
            <a:graphicFrameLocks noGrp="1"/>
          </p:cNvGraphicFramePr>
          <p:nvPr>
            <p:extLst>
              <p:ext uri="{D42A27DB-BD31-4B8C-83A1-F6EECF244321}">
                <p14:modId xmlns:p14="http://schemas.microsoft.com/office/powerpoint/2010/main" val="1432613924"/>
              </p:ext>
            </p:extLst>
          </p:nvPr>
        </p:nvGraphicFramePr>
        <p:xfrm>
          <a:off x="1463479" y="2527211"/>
          <a:ext cx="9175618" cy="3385375"/>
        </p:xfrm>
        <a:graphic>
          <a:graphicData uri="http://schemas.openxmlformats.org/drawingml/2006/table">
            <a:tbl>
              <a:tblPr firstRow="1" firstCol="1" bandRow="1">
                <a:tableStyleId>{5C22544A-7EE6-4342-B048-85BDC9FD1C3A}</a:tableStyleId>
              </a:tblPr>
              <a:tblGrid>
                <a:gridCol w="1946140">
                  <a:extLst>
                    <a:ext uri="{9D8B030D-6E8A-4147-A177-3AD203B41FA5}">
                      <a16:colId xmlns:a16="http://schemas.microsoft.com/office/drawing/2014/main" val="20000"/>
                    </a:ext>
                  </a:extLst>
                </a:gridCol>
                <a:gridCol w="1736187">
                  <a:extLst>
                    <a:ext uri="{9D8B030D-6E8A-4147-A177-3AD203B41FA5}">
                      <a16:colId xmlns:a16="http://schemas.microsoft.com/office/drawing/2014/main" val="20001"/>
                    </a:ext>
                  </a:extLst>
                </a:gridCol>
                <a:gridCol w="803382">
                  <a:extLst>
                    <a:ext uri="{9D8B030D-6E8A-4147-A177-3AD203B41FA5}">
                      <a16:colId xmlns:a16="http://schemas.microsoft.com/office/drawing/2014/main" val="20002"/>
                    </a:ext>
                  </a:extLst>
                </a:gridCol>
                <a:gridCol w="2238540">
                  <a:extLst>
                    <a:ext uri="{9D8B030D-6E8A-4147-A177-3AD203B41FA5}">
                      <a16:colId xmlns:a16="http://schemas.microsoft.com/office/drawing/2014/main" val="20003"/>
                    </a:ext>
                  </a:extLst>
                </a:gridCol>
                <a:gridCol w="2451369">
                  <a:extLst>
                    <a:ext uri="{9D8B030D-6E8A-4147-A177-3AD203B41FA5}">
                      <a16:colId xmlns:a16="http://schemas.microsoft.com/office/drawing/2014/main" val="20004"/>
                    </a:ext>
                  </a:extLst>
                </a:gridCol>
              </a:tblGrid>
              <a:tr h="879902">
                <a:tc>
                  <a:txBody>
                    <a:bodyPr/>
                    <a:lstStyle/>
                    <a:p>
                      <a:pPr algn="ctr">
                        <a:lnSpc>
                          <a:spcPct val="150000"/>
                        </a:lnSpc>
                        <a:spcAft>
                          <a:spcPts val="0"/>
                        </a:spcAft>
                      </a:pPr>
                      <a:r>
                        <a:rPr lang="en-US" sz="1800">
                          <a:effectLst/>
                          <a:latin typeface="Times New Roman" panose="02020603050405020304" pitchFamily="18" charset="0"/>
                          <a:cs typeface="Times New Roman" panose="02020603050405020304" pitchFamily="18" charset="0"/>
                        </a:rPr>
                        <a:t>Tên cột</a:t>
                      </a:r>
                    </a:p>
                    <a:p>
                      <a:pPr algn="ctr">
                        <a:lnSpc>
                          <a:spcPct val="150000"/>
                        </a:lnSpc>
                        <a:spcAft>
                          <a:spcPts val="0"/>
                        </a:spcAft>
                      </a:pPr>
                      <a:r>
                        <a:rPr lang="en-US" sz="1800">
                          <a:effectLst/>
                          <a:latin typeface="Times New Roman" panose="02020603050405020304" pitchFamily="18" charset="0"/>
                          <a:cs typeface="Times New Roman" panose="02020603050405020304" pitchFamily="18" charset="0"/>
                        </a:rPr>
                        <a:t>Field</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a:effectLst/>
                          <a:latin typeface="Times New Roman" panose="02020603050405020304" pitchFamily="18" charset="0"/>
                          <a:cs typeface="Times New Roman" panose="02020603050405020304" pitchFamily="18" charset="0"/>
                        </a:rPr>
                        <a:t>Kiểu dữ liệu</a:t>
                      </a:r>
                    </a:p>
                    <a:p>
                      <a:pPr algn="ctr">
                        <a:lnSpc>
                          <a:spcPct val="150000"/>
                        </a:lnSpc>
                        <a:spcAft>
                          <a:spcPts val="0"/>
                        </a:spcAft>
                      </a:pPr>
                      <a:r>
                        <a:rPr lang="en-US" sz="1800">
                          <a:effectLst/>
                          <a:latin typeface="Times New Roman" panose="02020603050405020304" pitchFamily="18" charset="0"/>
                          <a:cs typeface="Times New Roman" panose="02020603050405020304" pitchFamily="18" charset="0"/>
                        </a:rPr>
                        <a:t>DataType</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a:effectLst/>
                          <a:latin typeface="Times New Roman" panose="02020603050405020304" pitchFamily="18" charset="0"/>
                          <a:cs typeface="Times New Roman" panose="02020603050405020304" pitchFamily="18" charset="0"/>
                        </a:rPr>
                        <a:t>Null</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a:effectLst/>
                          <a:latin typeface="Times New Roman" panose="02020603050405020304" pitchFamily="18" charset="0"/>
                          <a:cs typeface="Times New Roman" panose="02020603050405020304" pitchFamily="18" charset="0"/>
                        </a:rPr>
                        <a:t>Rằng buộc</a:t>
                      </a:r>
                    </a:p>
                    <a:p>
                      <a:pPr algn="ctr">
                        <a:lnSpc>
                          <a:spcPct val="150000"/>
                        </a:lnSpc>
                        <a:spcAft>
                          <a:spcPts val="0"/>
                        </a:spcAft>
                      </a:pPr>
                      <a:r>
                        <a:rPr lang="en-US" sz="1800">
                          <a:effectLst/>
                          <a:latin typeface="Times New Roman" panose="02020603050405020304" pitchFamily="18" charset="0"/>
                          <a:cs typeface="Times New Roman" panose="02020603050405020304" pitchFamily="18" charset="0"/>
                        </a:rPr>
                        <a:t>Contraint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a:effectLst/>
                          <a:latin typeface="Times New Roman" panose="02020603050405020304" pitchFamily="18" charset="0"/>
                          <a:cs typeface="Times New Roman" panose="02020603050405020304" pitchFamily="18" charset="0"/>
                        </a:rPr>
                        <a:t>Mô tả</a:t>
                      </a:r>
                    </a:p>
                    <a:p>
                      <a:pPr algn="ctr">
                        <a:lnSpc>
                          <a:spcPct val="150000"/>
                        </a:lnSpc>
                        <a:spcAft>
                          <a:spcPts val="0"/>
                        </a:spcAft>
                      </a:pPr>
                      <a:r>
                        <a:rPr lang="en-US" sz="1800">
                          <a:effectLst/>
                          <a:latin typeface="Times New Roman" panose="02020603050405020304" pitchFamily="18" charset="0"/>
                          <a:cs typeface="Times New Roman" panose="02020603050405020304" pitchFamily="18" charset="0"/>
                        </a:rPr>
                        <a:t>Content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879902">
                <a:tc>
                  <a:txBody>
                    <a:bodyPr/>
                    <a:lstStyle/>
                    <a:p>
                      <a:pPr algn="just">
                        <a:lnSpc>
                          <a:spcPct val="150000"/>
                        </a:lnSpc>
                        <a:spcAft>
                          <a:spcPts val="0"/>
                        </a:spcAft>
                      </a:pPr>
                      <a:r>
                        <a:rPr lang="en-US" sz="1800">
                          <a:effectLst/>
                          <a:latin typeface="Times New Roman" panose="02020603050405020304" pitchFamily="18" charset="0"/>
                          <a:cs typeface="Times New Roman" panose="02020603050405020304" pitchFamily="18" charset="0"/>
                        </a:rPr>
                        <a:t>Id</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a:effectLst/>
                          <a:latin typeface="Times New Roman" panose="02020603050405020304" pitchFamily="18" charset="0"/>
                          <a:cs typeface="Times New Roman" panose="02020603050405020304" pitchFamily="18" charset="0"/>
                        </a:rPr>
                        <a:t>int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a:effectLst/>
                          <a:latin typeface="Times New Roman" panose="02020603050405020304" pitchFamily="18" charset="0"/>
                          <a:cs typeface="Times New Roman" panose="02020603050405020304" pitchFamily="18" charset="0"/>
                        </a:rPr>
                        <a:t>No</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Primary Key, Auto</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Mã của đơn hàng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606702">
                <a:tc>
                  <a:txBody>
                    <a:bodyPr/>
                    <a:lstStyle/>
                    <a:p>
                      <a:pPr algn="just">
                        <a:lnSpc>
                          <a:spcPct val="150000"/>
                        </a:lnSpc>
                        <a:spcAft>
                          <a:spcPts val="0"/>
                        </a:spcAft>
                      </a:pPr>
                      <a:r>
                        <a:rPr lang="en-US" sz="1800">
                          <a:effectLst/>
                          <a:latin typeface="Times New Roman" panose="02020603050405020304" pitchFamily="18" charset="0"/>
                          <a:cs typeface="Times New Roman" panose="02020603050405020304" pitchFamily="18" charset="0"/>
                        </a:rPr>
                        <a:t>EmployeeId</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a:effectLst/>
                          <a:latin typeface="Times New Roman" panose="02020603050405020304" pitchFamily="18" charset="0"/>
                          <a:cs typeface="Times New Roman" panose="02020603050405020304" pitchFamily="18" charset="0"/>
                        </a:rPr>
                        <a:t>int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a:effectLst/>
                          <a:latin typeface="Times New Roman" panose="02020603050405020304" pitchFamily="18" charset="0"/>
                          <a:cs typeface="Times New Roman" panose="02020603050405020304" pitchFamily="18" charset="0"/>
                        </a:rPr>
                        <a:t>Yes</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Khóa ngoại</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Mã nhân viên</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606702">
                <a:tc>
                  <a:txBody>
                    <a:bodyPr/>
                    <a:lstStyle/>
                    <a:p>
                      <a:pPr algn="just">
                        <a:lnSpc>
                          <a:spcPct val="150000"/>
                        </a:lnSpc>
                        <a:spcAft>
                          <a:spcPts val="0"/>
                        </a:spcAft>
                      </a:pPr>
                      <a:r>
                        <a:rPr lang="en-US" sz="1800">
                          <a:effectLst/>
                          <a:latin typeface="Times New Roman" panose="02020603050405020304" pitchFamily="18" charset="0"/>
                          <a:cs typeface="Times New Roman" panose="02020603050405020304" pitchFamily="18" charset="0"/>
                        </a:rPr>
                        <a:t>CustomerId</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a:effectLst/>
                          <a:latin typeface="Times New Roman" panose="02020603050405020304" pitchFamily="18" charset="0"/>
                          <a:cs typeface="Times New Roman" panose="02020603050405020304" pitchFamily="18" charset="0"/>
                        </a:rPr>
                        <a:t>int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a:effectLst/>
                          <a:latin typeface="Times New Roman" panose="02020603050405020304" pitchFamily="18" charset="0"/>
                          <a:cs typeface="Times New Roman" panose="02020603050405020304" pitchFamily="18" charset="0"/>
                        </a:rPr>
                        <a:t>No</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Khóa ngoại</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Mã khách hàng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12167">
                <a:tc>
                  <a:txBody>
                    <a:bodyPr/>
                    <a:lstStyle/>
                    <a:p>
                      <a:pPr algn="just">
                        <a:lnSpc>
                          <a:spcPct val="150000"/>
                        </a:lnSpc>
                        <a:spcAft>
                          <a:spcPts val="0"/>
                        </a:spcAft>
                      </a:pPr>
                      <a:r>
                        <a:rPr lang="en-US" sz="1800">
                          <a:effectLst/>
                          <a:latin typeface="Times New Roman" panose="02020603050405020304" pitchFamily="18" charset="0"/>
                          <a:cs typeface="Times New Roman" panose="02020603050405020304" pitchFamily="18" charset="0"/>
                        </a:rPr>
                        <a:t>OrderDate</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a:effectLst/>
                          <a:latin typeface="Times New Roman" panose="02020603050405020304" pitchFamily="18" charset="0"/>
                          <a:cs typeface="Times New Roman" panose="02020603050405020304" pitchFamily="18" charset="0"/>
                        </a:rPr>
                        <a:t>date</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a:effectLst/>
                          <a:latin typeface="Times New Roman" panose="02020603050405020304" pitchFamily="18" charset="0"/>
                          <a:cs typeface="Times New Roman" panose="02020603050405020304" pitchFamily="18" charset="0"/>
                        </a:rPr>
                        <a:t>Yes</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Ngày đặt hàng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bl>
          </a:graphicData>
        </a:graphic>
      </p:graphicFrame>
      <p:sp>
        <p:nvSpPr>
          <p:cNvPr id="12" name="Rectangle 2"/>
          <p:cNvSpPr>
            <a:spLocks noChangeArrowheads="1"/>
          </p:cNvSpPr>
          <p:nvPr/>
        </p:nvSpPr>
        <p:spPr bwMode="auto">
          <a:xfrm>
            <a:off x="951339" y="1289186"/>
            <a:ext cx="627928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bmk="_Toc518500774">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5.2.10. Bảng OrderInfo</a:t>
            </a:r>
            <a:endParaRPr kumimoji="0" lang="en-US" altLang="en-US" sz="2000" b="1"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Lưu trữ nhận xét của khách hàng đối với từng sản phẩm</a:t>
            </a:r>
            <a:endParaRPr kumimoji="0" lang="en-US" altLang="en-US"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12"/>
          <p:cNvSpPr/>
          <p:nvPr/>
        </p:nvSpPr>
        <p:spPr>
          <a:xfrm>
            <a:off x="4090980" y="6302809"/>
            <a:ext cx="4128053" cy="290721"/>
          </a:xfrm>
          <a:prstGeom prst="rect">
            <a:avLst/>
          </a:prstGeom>
        </p:spPr>
        <p:txBody>
          <a:bodyPr wrap="none">
            <a:spAutoFit/>
          </a:bodyPr>
          <a:lstStyle/>
          <a:p>
            <a:pPr algn="just">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28: Bảng OrderInfo lưu trữ đơn hàng</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4" name="Rectangle 13"/>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115718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9" name="Table 8"/>
          <p:cNvGraphicFramePr>
            <a:graphicFrameLocks noGrp="1"/>
          </p:cNvGraphicFramePr>
          <p:nvPr>
            <p:extLst>
              <p:ext uri="{D42A27DB-BD31-4B8C-83A1-F6EECF244321}">
                <p14:modId xmlns:p14="http://schemas.microsoft.com/office/powerpoint/2010/main" val="2155611540"/>
              </p:ext>
            </p:extLst>
          </p:nvPr>
        </p:nvGraphicFramePr>
        <p:xfrm>
          <a:off x="1463479" y="2594668"/>
          <a:ext cx="9056896" cy="3059440"/>
        </p:xfrm>
        <a:graphic>
          <a:graphicData uri="http://schemas.openxmlformats.org/drawingml/2006/table">
            <a:tbl>
              <a:tblPr firstRow="1" firstCol="1" bandRow="1">
                <a:tableStyleId>{5C22544A-7EE6-4342-B048-85BDC9FD1C3A}</a:tableStyleId>
              </a:tblPr>
              <a:tblGrid>
                <a:gridCol w="1806458">
                  <a:extLst>
                    <a:ext uri="{9D8B030D-6E8A-4147-A177-3AD203B41FA5}">
                      <a16:colId xmlns:a16="http://schemas.microsoft.com/office/drawing/2014/main" val="20000"/>
                    </a:ext>
                  </a:extLst>
                </a:gridCol>
                <a:gridCol w="1715615">
                  <a:extLst>
                    <a:ext uri="{9D8B030D-6E8A-4147-A177-3AD203B41FA5}">
                      <a16:colId xmlns:a16="http://schemas.microsoft.com/office/drawing/2014/main" val="20001"/>
                    </a:ext>
                  </a:extLst>
                </a:gridCol>
                <a:gridCol w="999277">
                  <a:extLst>
                    <a:ext uri="{9D8B030D-6E8A-4147-A177-3AD203B41FA5}">
                      <a16:colId xmlns:a16="http://schemas.microsoft.com/office/drawing/2014/main" val="20002"/>
                    </a:ext>
                  </a:extLst>
                </a:gridCol>
                <a:gridCol w="2169833">
                  <a:extLst>
                    <a:ext uri="{9D8B030D-6E8A-4147-A177-3AD203B41FA5}">
                      <a16:colId xmlns:a16="http://schemas.microsoft.com/office/drawing/2014/main" val="20003"/>
                    </a:ext>
                  </a:extLst>
                </a:gridCol>
                <a:gridCol w="2365713">
                  <a:extLst>
                    <a:ext uri="{9D8B030D-6E8A-4147-A177-3AD203B41FA5}">
                      <a16:colId xmlns:a16="http://schemas.microsoft.com/office/drawing/2014/main" val="20004"/>
                    </a:ext>
                  </a:extLst>
                </a:gridCol>
              </a:tblGrid>
              <a:tr h="667494">
                <a:tc>
                  <a:txBody>
                    <a:bodyPr/>
                    <a:lstStyle/>
                    <a:p>
                      <a:pPr algn="ctr">
                        <a:lnSpc>
                          <a:spcPct val="150000"/>
                        </a:lnSpc>
                        <a:spcAft>
                          <a:spcPts val="0"/>
                        </a:spcAft>
                      </a:pPr>
                      <a:r>
                        <a:rPr lang="en-US" sz="1800">
                          <a:effectLst/>
                          <a:latin typeface="Times New Roman" panose="02020603050405020304" pitchFamily="18" charset="0"/>
                          <a:cs typeface="Times New Roman" panose="02020603050405020304" pitchFamily="18" charset="0"/>
                        </a:rPr>
                        <a:t>Tên cột</a:t>
                      </a:r>
                    </a:p>
                    <a:p>
                      <a:pPr algn="ctr">
                        <a:lnSpc>
                          <a:spcPct val="150000"/>
                        </a:lnSpc>
                        <a:spcAft>
                          <a:spcPts val="0"/>
                        </a:spcAft>
                      </a:pPr>
                      <a:r>
                        <a:rPr lang="en-US" sz="1800">
                          <a:effectLst/>
                          <a:latin typeface="Times New Roman" panose="02020603050405020304" pitchFamily="18" charset="0"/>
                          <a:cs typeface="Times New Roman" panose="02020603050405020304" pitchFamily="18" charset="0"/>
                        </a:rPr>
                        <a:t>Field</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a:effectLst/>
                          <a:latin typeface="Times New Roman" panose="02020603050405020304" pitchFamily="18" charset="0"/>
                          <a:cs typeface="Times New Roman" panose="02020603050405020304" pitchFamily="18" charset="0"/>
                        </a:rPr>
                        <a:t>Kiểu dữ liệu</a:t>
                      </a:r>
                    </a:p>
                    <a:p>
                      <a:pPr algn="ctr">
                        <a:lnSpc>
                          <a:spcPct val="150000"/>
                        </a:lnSpc>
                        <a:spcAft>
                          <a:spcPts val="0"/>
                        </a:spcAft>
                      </a:pPr>
                      <a:r>
                        <a:rPr lang="en-US" sz="1800">
                          <a:effectLst/>
                          <a:latin typeface="Times New Roman" panose="02020603050405020304" pitchFamily="18" charset="0"/>
                          <a:cs typeface="Times New Roman" panose="02020603050405020304" pitchFamily="18" charset="0"/>
                        </a:rPr>
                        <a:t>DataType</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a:effectLst/>
                          <a:latin typeface="Times New Roman" panose="02020603050405020304" pitchFamily="18" charset="0"/>
                          <a:cs typeface="Times New Roman" panose="02020603050405020304" pitchFamily="18" charset="0"/>
                        </a:rPr>
                        <a:t>Null</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a:effectLst/>
                          <a:latin typeface="Times New Roman" panose="02020603050405020304" pitchFamily="18" charset="0"/>
                          <a:cs typeface="Times New Roman" panose="02020603050405020304" pitchFamily="18" charset="0"/>
                        </a:rPr>
                        <a:t>Rằng buộc</a:t>
                      </a:r>
                    </a:p>
                    <a:p>
                      <a:pPr algn="ctr">
                        <a:lnSpc>
                          <a:spcPct val="150000"/>
                        </a:lnSpc>
                        <a:spcAft>
                          <a:spcPts val="0"/>
                        </a:spcAft>
                      </a:pPr>
                      <a:r>
                        <a:rPr lang="en-US" sz="1800">
                          <a:effectLst/>
                          <a:latin typeface="Times New Roman" panose="02020603050405020304" pitchFamily="18" charset="0"/>
                          <a:cs typeface="Times New Roman" panose="02020603050405020304" pitchFamily="18" charset="0"/>
                        </a:rPr>
                        <a:t>Contraint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a:effectLst/>
                          <a:latin typeface="Times New Roman" panose="02020603050405020304" pitchFamily="18" charset="0"/>
                          <a:cs typeface="Times New Roman" panose="02020603050405020304" pitchFamily="18" charset="0"/>
                        </a:rPr>
                        <a:t>Mô tả</a:t>
                      </a:r>
                    </a:p>
                    <a:p>
                      <a:pPr algn="ctr">
                        <a:lnSpc>
                          <a:spcPct val="150000"/>
                        </a:lnSpc>
                        <a:spcAft>
                          <a:spcPts val="0"/>
                        </a:spcAft>
                      </a:pPr>
                      <a:r>
                        <a:rPr lang="en-US" sz="1800">
                          <a:effectLst/>
                          <a:latin typeface="Times New Roman" panose="02020603050405020304" pitchFamily="18" charset="0"/>
                          <a:cs typeface="Times New Roman" panose="02020603050405020304" pitchFamily="18" charset="0"/>
                        </a:rPr>
                        <a:t>Content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447296">
                <a:tc>
                  <a:txBody>
                    <a:bodyPr/>
                    <a:lstStyle/>
                    <a:p>
                      <a:pPr algn="just">
                        <a:lnSpc>
                          <a:spcPct val="150000"/>
                        </a:lnSpc>
                        <a:spcAft>
                          <a:spcPts val="0"/>
                        </a:spcAft>
                      </a:pPr>
                      <a:r>
                        <a:rPr lang="en-US" sz="1800">
                          <a:effectLst/>
                          <a:latin typeface="Times New Roman" panose="02020603050405020304" pitchFamily="18" charset="0"/>
                          <a:cs typeface="Times New Roman" panose="02020603050405020304" pitchFamily="18" charset="0"/>
                        </a:rPr>
                        <a:t>Id</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a:effectLst/>
                          <a:latin typeface="Times New Roman" panose="02020603050405020304" pitchFamily="18" charset="0"/>
                          <a:cs typeface="Times New Roman" panose="02020603050405020304" pitchFamily="18" charset="0"/>
                        </a:rPr>
                        <a:t>int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a:effectLst/>
                          <a:latin typeface="Times New Roman" panose="02020603050405020304" pitchFamily="18" charset="0"/>
                          <a:cs typeface="Times New Roman" panose="02020603050405020304" pitchFamily="18" charset="0"/>
                        </a:rPr>
                        <a:t>No</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Primary Key, Auto</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Mã nhà xuất bản</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447296">
                <a:tc>
                  <a:txBody>
                    <a:bodyPr/>
                    <a:lstStyle/>
                    <a:p>
                      <a:pPr algn="just">
                        <a:lnSpc>
                          <a:spcPct val="150000"/>
                        </a:lnSpc>
                        <a:spcAft>
                          <a:spcPts val="0"/>
                        </a:spcAft>
                      </a:pPr>
                      <a:r>
                        <a:rPr lang="en-US" sz="1800">
                          <a:effectLst/>
                          <a:latin typeface="Times New Roman" panose="02020603050405020304" pitchFamily="18" charset="0"/>
                          <a:cs typeface="Times New Roman" panose="02020603050405020304" pitchFamily="18" charset="0"/>
                        </a:rPr>
                        <a:t>Name</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a:effectLst/>
                          <a:latin typeface="Times New Roman" panose="02020603050405020304" pitchFamily="18" charset="0"/>
                          <a:cs typeface="Times New Roman" panose="02020603050405020304" pitchFamily="18" charset="0"/>
                        </a:rPr>
                        <a:t>nvarchar(100)</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a:effectLst/>
                          <a:latin typeface="Times New Roman" panose="02020603050405020304" pitchFamily="18" charset="0"/>
                          <a:cs typeface="Times New Roman" panose="02020603050405020304" pitchFamily="18" charset="0"/>
                        </a:rPr>
                        <a:t>Yes</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Tên nhà xuất bản</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7296">
                <a:tc>
                  <a:txBody>
                    <a:bodyPr/>
                    <a:lstStyle/>
                    <a:p>
                      <a:pPr algn="just">
                        <a:lnSpc>
                          <a:spcPct val="150000"/>
                        </a:lnSpc>
                        <a:spcAft>
                          <a:spcPts val="0"/>
                        </a:spcAft>
                      </a:pPr>
                      <a:r>
                        <a:rPr lang="en-US" sz="1800">
                          <a:effectLst/>
                          <a:latin typeface="Times New Roman" panose="02020603050405020304" pitchFamily="18" charset="0"/>
                          <a:cs typeface="Times New Roman" panose="02020603050405020304" pitchFamily="18" charset="0"/>
                        </a:rPr>
                        <a:t>Address</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a:effectLst/>
                          <a:latin typeface="Times New Roman" panose="02020603050405020304" pitchFamily="18" charset="0"/>
                          <a:cs typeface="Times New Roman" panose="02020603050405020304" pitchFamily="18" charset="0"/>
                        </a:rPr>
                        <a:t>nvarchar(100)</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a:effectLst/>
                          <a:latin typeface="Times New Roman" panose="02020603050405020304" pitchFamily="18" charset="0"/>
                          <a:cs typeface="Times New Roman" panose="02020603050405020304" pitchFamily="18" charset="0"/>
                        </a:rPr>
                        <a:t>Yes</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Địa chỉ nhà xuất bản</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7296">
                <a:tc>
                  <a:txBody>
                    <a:bodyPr/>
                    <a:lstStyle/>
                    <a:p>
                      <a:pPr algn="just">
                        <a:lnSpc>
                          <a:spcPct val="150000"/>
                        </a:lnSpc>
                        <a:spcAft>
                          <a:spcPts val="0"/>
                        </a:spcAft>
                      </a:pPr>
                      <a:r>
                        <a:rPr lang="en-US" sz="1800">
                          <a:effectLst/>
                          <a:latin typeface="Times New Roman" panose="02020603050405020304" pitchFamily="18" charset="0"/>
                          <a:cs typeface="Times New Roman" panose="02020603050405020304" pitchFamily="18" charset="0"/>
                        </a:rPr>
                        <a:t>Email</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a:effectLst/>
                          <a:latin typeface="Times New Roman" panose="02020603050405020304" pitchFamily="18" charset="0"/>
                          <a:cs typeface="Times New Roman" panose="02020603050405020304" pitchFamily="18" charset="0"/>
                        </a:rPr>
                        <a:t>nvarchar(50)</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a:effectLst/>
                          <a:latin typeface="Times New Roman" panose="02020603050405020304" pitchFamily="18" charset="0"/>
                          <a:cs typeface="Times New Roman" panose="02020603050405020304" pitchFamily="18" charset="0"/>
                        </a:rPr>
                        <a:t>Yes</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Địa chỉ mail</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7296">
                <a:tc>
                  <a:txBody>
                    <a:bodyPr/>
                    <a:lstStyle/>
                    <a:p>
                      <a:pPr algn="just">
                        <a:lnSpc>
                          <a:spcPct val="150000"/>
                        </a:lnSpc>
                        <a:spcAft>
                          <a:spcPts val="0"/>
                        </a:spcAft>
                      </a:pPr>
                      <a:r>
                        <a:rPr lang="en-US" sz="1800">
                          <a:effectLst/>
                          <a:latin typeface="Times New Roman" panose="02020603050405020304" pitchFamily="18" charset="0"/>
                          <a:cs typeface="Times New Roman" panose="02020603050405020304" pitchFamily="18" charset="0"/>
                        </a:rPr>
                        <a:t>Phone</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a:effectLst/>
                          <a:latin typeface="Times New Roman" panose="02020603050405020304" pitchFamily="18" charset="0"/>
                          <a:cs typeface="Times New Roman" panose="02020603050405020304" pitchFamily="18" charset="0"/>
                        </a:rPr>
                        <a:t>nvarchar(15)</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a:effectLst/>
                          <a:latin typeface="Times New Roman" panose="02020603050405020304" pitchFamily="18" charset="0"/>
                          <a:cs typeface="Times New Roman" panose="02020603050405020304" pitchFamily="18" charset="0"/>
                        </a:rPr>
                        <a:t>Yes</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Số điện thoại</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bl>
          </a:graphicData>
        </a:graphic>
      </p:graphicFrame>
      <p:sp>
        <p:nvSpPr>
          <p:cNvPr id="10" name="Rectangle 1"/>
          <p:cNvSpPr>
            <a:spLocks noChangeArrowheads="1"/>
          </p:cNvSpPr>
          <p:nvPr/>
        </p:nvSpPr>
        <p:spPr bwMode="auto">
          <a:xfrm>
            <a:off x="733805" y="1394339"/>
            <a:ext cx="393569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bmk="_Toc518500775">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5.2.11. Bảng Publisher</a:t>
            </a:r>
            <a:endParaRPr kumimoji="0" lang="en-US" altLang="en-US" sz="2000" b="1"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Lưu trữ thông tin nhà xuất bản</a:t>
            </a:r>
            <a:endParaRPr kumimoji="0" lang="en-US" altLang="en-US"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p:nvSpPr>
        <p:spPr>
          <a:xfrm>
            <a:off x="3385865" y="6098093"/>
            <a:ext cx="5282215" cy="290721"/>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29: Bảng Publisher lữu trữ thông tin nhà xuất bản</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1985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sp>
        <p:nvSpPr>
          <p:cNvPr id="10" name="Rectangle 9"/>
          <p:cNvSpPr/>
          <p:nvPr/>
        </p:nvSpPr>
        <p:spPr>
          <a:xfrm>
            <a:off x="733805" y="1404294"/>
            <a:ext cx="3254417" cy="553998"/>
          </a:xfrm>
          <a:prstGeom prst="rect">
            <a:avLst/>
          </a:prstGeom>
        </p:spPr>
        <p:txBody>
          <a:bodyPr wrap="none">
            <a:spAutoFit/>
          </a:bodyPr>
          <a:lstStyle/>
          <a:p>
            <a:pPr algn="just">
              <a:lnSpc>
                <a:spcPct val="1500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6.1. Danh sách các giao diện</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039097323"/>
              </p:ext>
            </p:extLst>
          </p:nvPr>
        </p:nvGraphicFramePr>
        <p:xfrm>
          <a:off x="927464" y="1900525"/>
          <a:ext cx="10686782" cy="4582161"/>
        </p:xfrm>
        <a:graphic>
          <a:graphicData uri="http://schemas.openxmlformats.org/drawingml/2006/table">
            <a:tbl>
              <a:tblPr firstRow="1" firstCol="1" bandRow="1">
                <a:tableStyleId>{5C22544A-7EE6-4342-B048-85BDC9FD1C3A}</a:tableStyleId>
              </a:tblPr>
              <a:tblGrid>
                <a:gridCol w="910514">
                  <a:extLst>
                    <a:ext uri="{9D8B030D-6E8A-4147-A177-3AD203B41FA5}">
                      <a16:colId xmlns:a16="http://schemas.microsoft.com/office/drawing/2014/main" val="20000"/>
                    </a:ext>
                  </a:extLst>
                </a:gridCol>
                <a:gridCol w="2780701">
                  <a:extLst>
                    <a:ext uri="{9D8B030D-6E8A-4147-A177-3AD203B41FA5}">
                      <a16:colId xmlns:a16="http://schemas.microsoft.com/office/drawing/2014/main" val="20001"/>
                    </a:ext>
                  </a:extLst>
                </a:gridCol>
                <a:gridCol w="6995567">
                  <a:extLst>
                    <a:ext uri="{9D8B030D-6E8A-4147-A177-3AD203B41FA5}">
                      <a16:colId xmlns:a16="http://schemas.microsoft.com/office/drawing/2014/main" val="20002"/>
                    </a:ext>
                  </a:extLst>
                </a:gridCol>
              </a:tblGrid>
              <a:tr h="255923">
                <a:tc>
                  <a:txBody>
                    <a:bodyPr/>
                    <a:lstStyle/>
                    <a:p>
                      <a:pPr algn="ctr">
                        <a:lnSpc>
                          <a:spcPct val="150000"/>
                        </a:lnSpc>
                        <a:spcAft>
                          <a:spcPts val="0"/>
                        </a:spcAft>
                      </a:pPr>
                      <a:r>
                        <a:rPr lang="en-US" sz="1200">
                          <a:solidFill>
                            <a:schemeClr val="lt1"/>
                          </a:solidFill>
                          <a:effectLst/>
                          <a:latin typeface="Times New Roman" panose="02020603050405020304" pitchFamily="18" charset="0"/>
                          <a:ea typeface="+mn-ea"/>
                          <a:cs typeface="Times New Roman" panose="02020603050405020304" pitchFamily="18" charset="0"/>
                        </a:rPr>
                        <a:t>STT</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tc>
                  <a:txBody>
                    <a:bodyPr/>
                    <a:lstStyle/>
                    <a:p>
                      <a:pPr algn="ctr">
                        <a:lnSpc>
                          <a:spcPct val="150000"/>
                        </a:lnSpc>
                        <a:spcAft>
                          <a:spcPts val="0"/>
                        </a:spcAft>
                      </a:pPr>
                      <a:r>
                        <a:rPr lang="en-US" sz="1200">
                          <a:effectLst/>
                          <a:latin typeface="Times New Roman" panose="02020603050405020304" pitchFamily="18" charset="0"/>
                          <a:cs typeface="Times New Roman" panose="02020603050405020304" pitchFamily="18" charset="0"/>
                        </a:rPr>
                        <a:t>Tên</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tc>
                  <a:txBody>
                    <a:bodyPr/>
                    <a:lstStyle/>
                    <a:p>
                      <a:pPr algn="ctr">
                        <a:lnSpc>
                          <a:spcPct val="150000"/>
                        </a:lnSpc>
                        <a:spcAft>
                          <a:spcPts val="0"/>
                        </a:spcAft>
                      </a:pPr>
                      <a:r>
                        <a:rPr lang="en-US" sz="1200">
                          <a:effectLst/>
                          <a:latin typeface="Times New Roman" panose="02020603050405020304" pitchFamily="18" charset="0"/>
                          <a:cs typeface="Times New Roman" panose="02020603050405020304" pitchFamily="18" charset="0"/>
                        </a:rPr>
                        <a:t>Mô tả</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extLst>
                  <a:ext uri="{0D108BD9-81ED-4DB2-BD59-A6C34878D82A}">
                    <a16:rowId xmlns:a16="http://schemas.microsoft.com/office/drawing/2014/main" val="10000"/>
                  </a:ext>
                </a:extLst>
              </a:tr>
              <a:tr h="328733">
                <a:tc>
                  <a:txBody>
                    <a:bodyPr/>
                    <a:lstStyle/>
                    <a:p>
                      <a:pPr algn="ctr">
                        <a:lnSpc>
                          <a:spcPct val="150000"/>
                        </a:lnSpc>
                        <a:spcAft>
                          <a:spcPts val="0"/>
                        </a:spcAft>
                      </a:pPr>
                      <a:r>
                        <a:rPr lang="en-US" sz="1200">
                          <a:effectLst/>
                          <a:latin typeface="Times New Roman" panose="02020603050405020304" pitchFamily="18" charset="0"/>
                          <a:cs typeface="Times New Roman" panose="02020603050405020304" pitchFamily="18" charset="0"/>
                        </a:rPr>
                        <a:t>1</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tc>
                  <a:txBody>
                    <a:bodyPr/>
                    <a:lstStyle/>
                    <a:p>
                      <a:pPr algn="l">
                        <a:lnSpc>
                          <a:spcPct val="150000"/>
                        </a:lnSpc>
                        <a:spcAft>
                          <a:spcPts val="0"/>
                        </a:spcAft>
                      </a:pPr>
                      <a:r>
                        <a:rPr lang="en-US" sz="1200">
                          <a:effectLst/>
                          <a:latin typeface="Times New Roman" panose="02020603050405020304" pitchFamily="18" charset="0"/>
                          <a:cs typeface="Times New Roman" panose="02020603050405020304" pitchFamily="18" charset="0"/>
                        </a:rPr>
                        <a:t>Trang đăng nhập</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tc>
                  <a:txBody>
                    <a:bodyPr/>
                    <a:lstStyle/>
                    <a:p>
                      <a:pPr algn="just">
                        <a:lnSpc>
                          <a:spcPct val="150000"/>
                        </a:lnSpc>
                        <a:spcAft>
                          <a:spcPts val="0"/>
                        </a:spcAft>
                      </a:pPr>
                      <a:r>
                        <a:rPr lang="en-US" sz="1200">
                          <a:effectLst/>
                          <a:latin typeface="Times New Roman" panose="02020603050405020304" pitchFamily="18" charset="0"/>
                          <a:cs typeface="Times New Roman" panose="02020603050405020304" pitchFamily="18" charset="0"/>
                        </a:rPr>
                        <a:t>Trang giúp khách hàng và admin có thể đăng nhập vào hệ thống.</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extLst>
                  <a:ext uri="{0D108BD9-81ED-4DB2-BD59-A6C34878D82A}">
                    <a16:rowId xmlns:a16="http://schemas.microsoft.com/office/drawing/2014/main" val="10001"/>
                  </a:ext>
                </a:extLst>
              </a:tr>
              <a:tr h="319283">
                <a:tc>
                  <a:txBody>
                    <a:bodyPr/>
                    <a:lstStyle/>
                    <a:p>
                      <a:pPr algn="ctr">
                        <a:lnSpc>
                          <a:spcPct val="150000"/>
                        </a:lnSpc>
                        <a:spcAft>
                          <a:spcPts val="0"/>
                        </a:spcAft>
                      </a:pPr>
                      <a:r>
                        <a:rPr lang="en-US" sz="1200">
                          <a:effectLst/>
                          <a:latin typeface="Times New Roman" panose="02020603050405020304" pitchFamily="18" charset="0"/>
                          <a:cs typeface="Times New Roman" panose="02020603050405020304" pitchFamily="18" charset="0"/>
                        </a:rPr>
                        <a:t>2</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tc>
                  <a:txBody>
                    <a:bodyPr/>
                    <a:lstStyle/>
                    <a:p>
                      <a:pPr algn="l">
                        <a:lnSpc>
                          <a:spcPct val="150000"/>
                        </a:lnSpc>
                        <a:spcAft>
                          <a:spcPts val="0"/>
                        </a:spcAft>
                      </a:pPr>
                      <a:r>
                        <a:rPr lang="en-US" sz="1200">
                          <a:effectLst/>
                          <a:latin typeface="Times New Roman" panose="02020603050405020304" pitchFamily="18" charset="0"/>
                          <a:cs typeface="Times New Roman" panose="02020603050405020304" pitchFamily="18" charset="0"/>
                        </a:rPr>
                        <a:t>Trang index</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tc>
                  <a:txBody>
                    <a:bodyPr/>
                    <a:lstStyle/>
                    <a:p>
                      <a:pPr algn="just">
                        <a:lnSpc>
                          <a:spcPct val="150000"/>
                        </a:lnSpc>
                        <a:spcAft>
                          <a:spcPts val="0"/>
                        </a:spcAft>
                      </a:pPr>
                      <a:r>
                        <a:rPr lang="en-US" sz="1200">
                          <a:effectLst/>
                          <a:latin typeface="Times New Roman" panose="02020603050405020304" pitchFamily="18" charset="0"/>
                          <a:cs typeface="Times New Roman" panose="02020603050405020304" pitchFamily="18" charset="0"/>
                        </a:rPr>
                        <a:t>Trang mở ra đầu tiên khi khách hàng truy cập webstite.</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extLst>
                  <a:ext uri="{0D108BD9-81ED-4DB2-BD59-A6C34878D82A}">
                    <a16:rowId xmlns:a16="http://schemas.microsoft.com/office/drawing/2014/main" val="10002"/>
                  </a:ext>
                </a:extLst>
              </a:tr>
              <a:tr h="255923">
                <a:tc>
                  <a:txBody>
                    <a:bodyPr/>
                    <a:lstStyle/>
                    <a:p>
                      <a:pPr algn="ctr">
                        <a:lnSpc>
                          <a:spcPct val="150000"/>
                        </a:lnSpc>
                        <a:spcAft>
                          <a:spcPts val="0"/>
                        </a:spcAft>
                      </a:pPr>
                      <a:r>
                        <a:rPr lang="en-US" sz="1200">
                          <a:effectLst/>
                          <a:latin typeface="Times New Roman" panose="02020603050405020304" pitchFamily="18" charset="0"/>
                          <a:cs typeface="Times New Roman" panose="02020603050405020304" pitchFamily="18" charset="0"/>
                        </a:rPr>
                        <a:t>3</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tc>
                  <a:txBody>
                    <a:bodyPr/>
                    <a:lstStyle/>
                    <a:p>
                      <a:pPr algn="l">
                        <a:lnSpc>
                          <a:spcPct val="150000"/>
                        </a:lnSpc>
                        <a:spcAft>
                          <a:spcPts val="0"/>
                        </a:spcAft>
                      </a:pPr>
                      <a:r>
                        <a:rPr lang="en-US" sz="1200">
                          <a:effectLst/>
                          <a:latin typeface="Times New Roman" panose="02020603050405020304" pitchFamily="18" charset="0"/>
                          <a:cs typeface="Times New Roman" panose="02020603050405020304" pitchFamily="18" charset="0"/>
                        </a:rPr>
                        <a:t>Trang chi tiết</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tc>
                  <a:txBody>
                    <a:bodyPr/>
                    <a:lstStyle/>
                    <a:p>
                      <a:pPr algn="just">
                        <a:lnSpc>
                          <a:spcPct val="150000"/>
                        </a:lnSpc>
                        <a:spcAft>
                          <a:spcPts val="0"/>
                        </a:spcAft>
                      </a:pPr>
                      <a:r>
                        <a:rPr lang="en-US" sz="1200">
                          <a:effectLst/>
                          <a:latin typeface="Times New Roman" panose="02020603050405020304" pitchFamily="18" charset="0"/>
                          <a:cs typeface="Times New Roman" panose="02020603050405020304" pitchFamily="18" charset="0"/>
                        </a:rPr>
                        <a:t>Xem chi tiết 1 sản phẩm.</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extLst>
                  <a:ext uri="{0D108BD9-81ED-4DB2-BD59-A6C34878D82A}">
                    <a16:rowId xmlns:a16="http://schemas.microsoft.com/office/drawing/2014/main" val="10003"/>
                  </a:ext>
                </a:extLst>
              </a:tr>
              <a:tr h="255923">
                <a:tc>
                  <a:txBody>
                    <a:bodyPr/>
                    <a:lstStyle/>
                    <a:p>
                      <a:pPr algn="ctr">
                        <a:lnSpc>
                          <a:spcPct val="150000"/>
                        </a:lnSpc>
                        <a:spcAft>
                          <a:spcPts val="0"/>
                        </a:spcAft>
                      </a:pPr>
                      <a:r>
                        <a:rPr lang="en-US" sz="1200">
                          <a:effectLst/>
                          <a:latin typeface="Times New Roman" panose="02020603050405020304" pitchFamily="18" charset="0"/>
                          <a:cs typeface="Times New Roman" panose="02020603050405020304" pitchFamily="18" charset="0"/>
                        </a:rPr>
                        <a:t>4</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tc>
                  <a:txBody>
                    <a:bodyPr/>
                    <a:lstStyle/>
                    <a:p>
                      <a:pPr algn="l">
                        <a:lnSpc>
                          <a:spcPct val="150000"/>
                        </a:lnSpc>
                        <a:spcAft>
                          <a:spcPts val="0"/>
                        </a:spcAft>
                      </a:pPr>
                      <a:r>
                        <a:rPr lang="en-US" sz="1200">
                          <a:effectLst/>
                          <a:latin typeface="Times New Roman" panose="02020603050405020304" pitchFamily="18" charset="0"/>
                          <a:cs typeface="Times New Roman" panose="02020603050405020304" pitchFamily="18" charset="0"/>
                        </a:rPr>
                        <a:t>Trang thanh toán</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tc>
                  <a:txBody>
                    <a:bodyPr/>
                    <a:lstStyle/>
                    <a:p>
                      <a:pPr algn="just">
                        <a:lnSpc>
                          <a:spcPct val="150000"/>
                        </a:lnSpc>
                        <a:spcAft>
                          <a:spcPts val="0"/>
                        </a:spcAft>
                      </a:pPr>
                      <a:r>
                        <a:rPr lang="en-US" sz="1200">
                          <a:effectLst/>
                          <a:latin typeface="Times New Roman" panose="02020603050405020304" pitchFamily="18" charset="0"/>
                          <a:cs typeface="Times New Roman" panose="02020603050405020304" pitchFamily="18" charset="0"/>
                        </a:rPr>
                        <a:t>Thực hiện thanh toán.</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extLst>
                  <a:ext uri="{0D108BD9-81ED-4DB2-BD59-A6C34878D82A}">
                    <a16:rowId xmlns:a16="http://schemas.microsoft.com/office/drawing/2014/main" val="10004"/>
                  </a:ext>
                </a:extLst>
              </a:tr>
              <a:tr h="255923">
                <a:tc>
                  <a:txBody>
                    <a:bodyPr/>
                    <a:lstStyle/>
                    <a:p>
                      <a:pPr algn="ctr">
                        <a:lnSpc>
                          <a:spcPct val="150000"/>
                        </a:lnSpc>
                        <a:spcAft>
                          <a:spcPts val="0"/>
                        </a:spcAft>
                      </a:pPr>
                      <a:r>
                        <a:rPr lang="en-US" sz="1200">
                          <a:effectLst/>
                          <a:latin typeface="Times New Roman" panose="02020603050405020304" pitchFamily="18" charset="0"/>
                          <a:cs typeface="Times New Roman" panose="02020603050405020304" pitchFamily="18" charset="0"/>
                        </a:rPr>
                        <a:t>5</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tc>
                  <a:txBody>
                    <a:bodyPr/>
                    <a:lstStyle/>
                    <a:p>
                      <a:pPr algn="l">
                        <a:lnSpc>
                          <a:spcPct val="150000"/>
                        </a:lnSpc>
                        <a:spcAft>
                          <a:spcPts val="0"/>
                        </a:spcAft>
                      </a:pPr>
                      <a:r>
                        <a:rPr lang="en-US" sz="1200">
                          <a:effectLst/>
                          <a:latin typeface="Times New Roman" panose="02020603050405020304" pitchFamily="18" charset="0"/>
                          <a:cs typeface="Times New Roman" panose="02020603050405020304" pitchFamily="18" charset="0"/>
                        </a:rPr>
                        <a:t>Trang home</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tc>
                  <a:txBody>
                    <a:bodyPr/>
                    <a:lstStyle/>
                    <a:p>
                      <a:pPr algn="just">
                        <a:lnSpc>
                          <a:spcPct val="150000"/>
                        </a:lnSpc>
                        <a:spcAft>
                          <a:spcPts val="0"/>
                        </a:spcAft>
                      </a:pPr>
                      <a:r>
                        <a:rPr lang="en-US" sz="1200">
                          <a:effectLst/>
                          <a:latin typeface="Times New Roman" panose="02020603050405020304" pitchFamily="18" charset="0"/>
                          <a:cs typeface="Times New Roman" panose="02020603050405020304" pitchFamily="18" charset="0"/>
                        </a:rPr>
                        <a:t>Trang chủ website sau khi khách hàng đăng nhập.</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extLst>
                  <a:ext uri="{0D108BD9-81ED-4DB2-BD59-A6C34878D82A}">
                    <a16:rowId xmlns:a16="http://schemas.microsoft.com/office/drawing/2014/main" val="10005"/>
                  </a:ext>
                </a:extLst>
              </a:tr>
              <a:tr h="255923">
                <a:tc>
                  <a:txBody>
                    <a:bodyPr/>
                    <a:lstStyle/>
                    <a:p>
                      <a:pPr algn="ctr">
                        <a:lnSpc>
                          <a:spcPct val="150000"/>
                        </a:lnSpc>
                        <a:spcAft>
                          <a:spcPts val="0"/>
                        </a:spcAft>
                      </a:pPr>
                      <a:r>
                        <a:rPr lang="en-US" sz="1200">
                          <a:effectLst/>
                          <a:latin typeface="Times New Roman" panose="02020603050405020304" pitchFamily="18" charset="0"/>
                          <a:cs typeface="Times New Roman" panose="02020603050405020304" pitchFamily="18" charset="0"/>
                        </a:rPr>
                        <a:t>6</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tc>
                  <a:txBody>
                    <a:bodyPr/>
                    <a:lstStyle/>
                    <a:p>
                      <a:pPr algn="l">
                        <a:lnSpc>
                          <a:spcPct val="150000"/>
                        </a:lnSpc>
                        <a:spcAft>
                          <a:spcPts val="0"/>
                        </a:spcAft>
                      </a:pPr>
                      <a:r>
                        <a:rPr lang="en-US" sz="1200">
                          <a:effectLst/>
                          <a:latin typeface="Times New Roman" panose="02020603050405020304" pitchFamily="18" charset="0"/>
                          <a:cs typeface="Times New Roman" panose="02020603050405020304" pitchFamily="18" charset="0"/>
                        </a:rPr>
                        <a:t>Trang thông tin chi tiết</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tc>
                  <a:txBody>
                    <a:bodyPr/>
                    <a:lstStyle/>
                    <a:p>
                      <a:pPr algn="just">
                        <a:lnSpc>
                          <a:spcPct val="150000"/>
                        </a:lnSpc>
                        <a:spcAft>
                          <a:spcPts val="0"/>
                        </a:spcAft>
                      </a:pPr>
                      <a:r>
                        <a:rPr lang="en-US" sz="1200">
                          <a:effectLst/>
                          <a:latin typeface="Times New Roman" panose="02020603050405020304" pitchFamily="18" charset="0"/>
                          <a:cs typeface="Times New Roman" panose="02020603050405020304" pitchFamily="18" charset="0"/>
                        </a:rPr>
                        <a:t>Trang giúp khách hàng có thể xem thông tin profile</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extLst>
                  <a:ext uri="{0D108BD9-81ED-4DB2-BD59-A6C34878D82A}">
                    <a16:rowId xmlns:a16="http://schemas.microsoft.com/office/drawing/2014/main" val="10006"/>
                  </a:ext>
                </a:extLst>
              </a:tr>
              <a:tr h="255923">
                <a:tc>
                  <a:txBody>
                    <a:bodyPr/>
                    <a:lstStyle/>
                    <a:p>
                      <a:pPr algn="ctr">
                        <a:lnSpc>
                          <a:spcPct val="150000"/>
                        </a:lnSpc>
                        <a:spcAft>
                          <a:spcPts val="0"/>
                        </a:spcAft>
                      </a:pPr>
                      <a:r>
                        <a:rPr lang="en-US" sz="1200">
                          <a:effectLst/>
                          <a:latin typeface="Times New Roman" panose="02020603050405020304" pitchFamily="18" charset="0"/>
                          <a:cs typeface="Times New Roman" panose="02020603050405020304" pitchFamily="18" charset="0"/>
                        </a:rPr>
                        <a:t>7</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tc>
                  <a:txBody>
                    <a:bodyPr/>
                    <a:lstStyle/>
                    <a:p>
                      <a:pPr algn="l">
                        <a:lnSpc>
                          <a:spcPct val="150000"/>
                        </a:lnSpc>
                        <a:spcAft>
                          <a:spcPts val="0"/>
                        </a:spcAft>
                      </a:pPr>
                      <a:r>
                        <a:rPr lang="en-US" sz="1200">
                          <a:effectLst/>
                          <a:latin typeface="Times New Roman" panose="02020603050405020304" pitchFamily="18" charset="0"/>
                          <a:cs typeface="Times New Roman" panose="02020603050405020304" pitchFamily="18" charset="0"/>
                        </a:rPr>
                        <a:t>Trang sửa thông tin chi tiết</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tc>
                  <a:txBody>
                    <a:bodyPr/>
                    <a:lstStyle/>
                    <a:p>
                      <a:pPr algn="just">
                        <a:lnSpc>
                          <a:spcPct val="150000"/>
                        </a:lnSpc>
                        <a:spcAft>
                          <a:spcPts val="0"/>
                        </a:spcAft>
                      </a:pPr>
                      <a:r>
                        <a:rPr lang="en-US" sz="1200">
                          <a:effectLst/>
                          <a:latin typeface="Times New Roman" panose="02020603050405020304" pitchFamily="18" charset="0"/>
                          <a:cs typeface="Times New Roman" panose="02020603050405020304" pitchFamily="18" charset="0"/>
                        </a:rPr>
                        <a:t>Trang giúp khách hàng có thể sửa thông tin profile</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extLst>
                  <a:ext uri="{0D108BD9-81ED-4DB2-BD59-A6C34878D82A}">
                    <a16:rowId xmlns:a16="http://schemas.microsoft.com/office/drawing/2014/main" val="10007"/>
                  </a:ext>
                </a:extLst>
              </a:tr>
              <a:tr h="255923">
                <a:tc>
                  <a:txBody>
                    <a:bodyPr/>
                    <a:lstStyle/>
                    <a:p>
                      <a:pPr algn="ctr">
                        <a:lnSpc>
                          <a:spcPct val="150000"/>
                        </a:lnSpc>
                        <a:spcAft>
                          <a:spcPts val="0"/>
                        </a:spcAft>
                      </a:pPr>
                      <a:r>
                        <a:rPr lang="en-US" sz="1200">
                          <a:effectLst/>
                          <a:latin typeface="Times New Roman" panose="02020603050405020304" pitchFamily="18" charset="0"/>
                          <a:cs typeface="Times New Roman" panose="02020603050405020304" pitchFamily="18" charset="0"/>
                        </a:rPr>
                        <a:t>8</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tc>
                  <a:txBody>
                    <a:bodyPr/>
                    <a:lstStyle/>
                    <a:p>
                      <a:pPr algn="l">
                        <a:lnSpc>
                          <a:spcPct val="150000"/>
                        </a:lnSpc>
                        <a:spcAft>
                          <a:spcPts val="0"/>
                        </a:spcAft>
                      </a:pPr>
                      <a:r>
                        <a:rPr lang="en-US" sz="1200">
                          <a:effectLst/>
                          <a:latin typeface="Times New Roman" panose="02020603050405020304" pitchFamily="18" charset="0"/>
                          <a:cs typeface="Times New Roman" panose="02020603050405020304" pitchFamily="18" charset="0"/>
                        </a:rPr>
                        <a:t>Trang The Lovely Book</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tc>
                  <a:txBody>
                    <a:bodyPr/>
                    <a:lstStyle/>
                    <a:p>
                      <a:pPr algn="just">
                        <a:lnSpc>
                          <a:spcPct val="150000"/>
                        </a:lnSpc>
                        <a:spcAft>
                          <a:spcPts val="0"/>
                        </a:spcAft>
                      </a:pPr>
                      <a:r>
                        <a:rPr lang="en-US" sz="1200">
                          <a:effectLst/>
                          <a:latin typeface="Times New Roman" panose="02020603050405020304" pitchFamily="18" charset="0"/>
                          <a:cs typeface="Times New Roman" panose="02020603050405020304" pitchFamily="18" charset="0"/>
                        </a:rPr>
                        <a:t>Trang giới thiệu về sách, ý nghĩa và công dụng.</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extLst>
                  <a:ext uri="{0D108BD9-81ED-4DB2-BD59-A6C34878D82A}">
                    <a16:rowId xmlns:a16="http://schemas.microsoft.com/office/drawing/2014/main" val="10008"/>
                  </a:ext>
                </a:extLst>
              </a:tr>
              <a:tr h="255923">
                <a:tc>
                  <a:txBody>
                    <a:bodyPr/>
                    <a:lstStyle/>
                    <a:p>
                      <a:pPr algn="ctr">
                        <a:lnSpc>
                          <a:spcPct val="150000"/>
                        </a:lnSpc>
                        <a:spcAft>
                          <a:spcPts val="0"/>
                        </a:spcAft>
                      </a:pPr>
                      <a:r>
                        <a:rPr lang="en-US" sz="1200">
                          <a:effectLst/>
                          <a:latin typeface="Times New Roman" panose="02020603050405020304" pitchFamily="18" charset="0"/>
                          <a:cs typeface="Times New Roman" panose="02020603050405020304" pitchFamily="18" charset="0"/>
                        </a:rPr>
                        <a:t>9</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tc>
                  <a:txBody>
                    <a:bodyPr/>
                    <a:lstStyle/>
                    <a:p>
                      <a:pPr algn="l">
                        <a:lnSpc>
                          <a:spcPct val="150000"/>
                        </a:lnSpc>
                        <a:spcAft>
                          <a:spcPts val="0"/>
                        </a:spcAft>
                      </a:pPr>
                      <a:r>
                        <a:rPr lang="en-US" sz="1200">
                          <a:effectLst/>
                          <a:latin typeface="Times New Roman" panose="02020603050405020304" pitchFamily="18" charset="0"/>
                          <a:cs typeface="Times New Roman" panose="02020603050405020304" pitchFamily="18" charset="0"/>
                        </a:rPr>
                        <a:t>Trang hiển thị theo mục</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tc>
                  <a:txBody>
                    <a:bodyPr/>
                    <a:lstStyle/>
                    <a:p>
                      <a:pPr algn="just">
                        <a:lnSpc>
                          <a:spcPct val="150000"/>
                        </a:lnSpc>
                        <a:spcAft>
                          <a:spcPts val="0"/>
                        </a:spcAft>
                      </a:pPr>
                      <a:r>
                        <a:rPr lang="en-US" sz="1200">
                          <a:effectLst/>
                          <a:latin typeface="Times New Roman" panose="02020603050405020304" pitchFamily="18" charset="0"/>
                          <a:cs typeface="Times New Roman" panose="02020603050405020304" pitchFamily="18" charset="0"/>
                        </a:rPr>
                        <a:t>Trang cho phép khách hàng hiển thị danh sách các sách theo lựa chọn: tác giả, thể loại sách và nhà xuất bản</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extLst>
                  <a:ext uri="{0D108BD9-81ED-4DB2-BD59-A6C34878D82A}">
                    <a16:rowId xmlns:a16="http://schemas.microsoft.com/office/drawing/2014/main" val="10009"/>
                  </a:ext>
                </a:extLst>
              </a:tr>
              <a:tr h="347917">
                <a:tc>
                  <a:txBody>
                    <a:bodyPr/>
                    <a:lstStyle/>
                    <a:p>
                      <a:pPr algn="ctr">
                        <a:lnSpc>
                          <a:spcPct val="150000"/>
                        </a:lnSpc>
                        <a:spcAft>
                          <a:spcPts val="0"/>
                        </a:spcAft>
                      </a:pPr>
                      <a:r>
                        <a:rPr lang="en-US" sz="1200">
                          <a:effectLst/>
                          <a:latin typeface="Times New Roman" panose="02020603050405020304" pitchFamily="18" charset="0"/>
                          <a:cs typeface="Times New Roman" panose="02020603050405020304" pitchFamily="18" charset="0"/>
                        </a:rPr>
                        <a:t>10</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tc>
                  <a:txBody>
                    <a:bodyPr/>
                    <a:lstStyle/>
                    <a:p>
                      <a:pPr algn="l">
                        <a:lnSpc>
                          <a:spcPct val="150000"/>
                        </a:lnSpc>
                        <a:spcAft>
                          <a:spcPts val="0"/>
                        </a:spcAft>
                      </a:pPr>
                      <a:r>
                        <a:rPr lang="en-US" sz="1200">
                          <a:effectLst/>
                          <a:latin typeface="Times New Roman" panose="02020603050405020304" pitchFamily="18" charset="0"/>
                          <a:cs typeface="Times New Roman" panose="02020603050405020304" pitchFamily="18" charset="0"/>
                        </a:rPr>
                        <a:t>Trang tổng quan admin</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tc>
                  <a:txBody>
                    <a:bodyPr/>
                    <a:lstStyle/>
                    <a:p>
                      <a:pPr algn="just">
                        <a:lnSpc>
                          <a:spcPct val="150000"/>
                        </a:lnSpc>
                        <a:spcAft>
                          <a:spcPts val="0"/>
                        </a:spcAft>
                      </a:pPr>
                      <a:r>
                        <a:rPr lang="en-US" sz="1200">
                          <a:effectLst/>
                          <a:latin typeface="Times New Roman" panose="02020603050405020304" pitchFamily="18" charset="0"/>
                          <a:cs typeface="Times New Roman" panose="02020603050405020304" pitchFamily="18" charset="0"/>
                        </a:rPr>
                        <a:t>Trang quản lý tổng quan các mục mà Admin quản lý.</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extLst>
                  <a:ext uri="{0D108BD9-81ED-4DB2-BD59-A6C34878D82A}">
                    <a16:rowId xmlns:a16="http://schemas.microsoft.com/office/drawing/2014/main" val="10010"/>
                  </a:ext>
                </a:extLst>
              </a:tr>
              <a:tr h="347917">
                <a:tc>
                  <a:txBody>
                    <a:bodyPr/>
                    <a:lstStyle/>
                    <a:p>
                      <a:pPr algn="ctr">
                        <a:lnSpc>
                          <a:spcPct val="150000"/>
                        </a:lnSpc>
                        <a:spcAft>
                          <a:spcPts val="0"/>
                        </a:spcAft>
                      </a:pPr>
                      <a:r>
                        <a:rPr lang="en-US" sz="1200">
                          <a:effectLst/>
                          <a:latin typeface="Times New Roman" panose="02020603050405020304" pitchFamily="18" charset="0"/>
                          <a:cs typeface="Times New Roman" panose="02020603050405020304" pitchFamily="18" charset="0"/>
                        </a:rPr>
                        <a:t>11</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tc>
                  <a:txBody>
                    <a:bodyPr/>
                    <a:lstStyle/>
                    <a:p>
                      <a:pPr algn="l">
                        <a:lnSpc>
                          <a:spcPct val="150000"/>
                        </a:lnSpc>
                        <a:spcAft>
                          <a:spcPts val="0"/>
                        </a:spcAft>
                      </a:pPr>
                      <a:r>
                        <a:rPr lang="en-US" sz="1200">
                          <a:effectLst/>
                          <a:latin typeface="Times New Roman" panose="02020603050405020304" pitchFamily="18" charset="0"/>
                          <a:cs typeface="Times New Roman" panose="02020603050405020304" pitchFamily="18" charset="0"/>
                        </a:rPr>
                        <a:t>Trang admin quản lý sách</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tc>
                  <a:txBody>
                    <a:bodyPr/>
                    <a:lstStyle/>
                    <a:p>
                      <a:pPr algn="just">
                        <a:lnSpc>
                          <a:spcPct val="150000"/>
                        </a:lnSpc>
                        <a:spcAft>
                          <a:spcPts val="0"/>
                        </a:spcAft>
                      </a:pPr>
                      <a:r>
                        <a:rPr lang="en-US" sz="1200">
                          <a:effectLst/>
                          <a:latin typeface="Times New Roman" panose="02020603050405020304" pitchFamily="18" charset="0"/>
                          <a:cs typeface="Times New Roman" panose="02020603050405020304" pitchFamily="18" charset="0"/>
                        </a:rPr>
                        <a:t>Trang giúp admin xem, xóa sách.</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extLst>
                  <a:ext uri="{0D108BD9-81ED-4DB2-BD59-A6C34878D82A}">
                    <a16:rowId xmlns:a16="http://schemas.microsoft.com/office/drawing/2014/main" val="10011"/>
                  </a:ext>
                </a:extLst>
              </a:tr>
              <a:tr h="347917">
                <a:tc>
                  <a:txBody>
                    <a:bodyPr/>
                    <a:lstStyle/>
                    <a:p>
                      <a:pPr algn="ctr">
                        <a:lnSpc>
                          <a:spcPct val="150000"/>
                        </a:lnSpc>
                        <a:spcAft>
                          <a:spcPts val="0"/>
                        </a:spcAft>
                      </a:pPr>
                      <a:r>
                        <a:rPr lang="en-US" sz="1200">
                          <a:effectLst/>
                          <a:latin typeface="Times New Roman" panose="02020603050405020304" pitchFamily="18" charset="0"/>
                          <a:cs typeface="Times New Roman" panose="02020603050405020304" pitchFamily="18" charset="0"/>
                        </a:rPr>
                        <a:t>12</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tc>
                  <a:txBody>
                    <a:bodyPr/>
                    <a:lstStyle/>
                    <a:p>
                      <a:pPr algn="l">
                        <a:lnSpc>
                          <a:spcPct val="150000"/>
                        </a:lnSpc>
                        <a:spcAft>
                          <a:spcPts val="0"/>
                        </a:spcAft>
                      </a:pPr>
                      <a:r>
                        <a:rPr lang="en-US" sz="1200">
                          <a:effectLst/>
                          <a:latin typeface="Times New Roman" panose="02020603050405020304" pitchFamily="18" charset="0"/>
                          <a:cs typeface="Times New Roman" panose="02020603050405020304" pitchFamily="18" charset="0"/>
                        </a:rPr>
                        <a:t>Trang admin quản lý khách hàng</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tc>
                  <a:txBody>
                    <a:bodyPr/>
                    <a:lstStyle/>
                    <a:p>
                      <a:pPr algn="just">
                        <a:lnSpc>
                          <a:spcPct val="150000"/>
                        </a:lnSpc>
                        <a:spcAft>
                          <a:spcPts val="0"/>
                        </a:spcAft>
                      </a:pPr>
                      <a:r>
                        <a:rPr lang="en-US" sz="1200">
                          <a:effectLst/>
                          <a:latin typeface="Times New Roman" panose="02020603050405020304" pitchFamily="18" charset="0"/>
                          <a:cs typeface="Times New Roman" panose="02020603050405020304" pitchFamily="18" charset="0"/>
                        </a:rPr>
                        <a:t>Trang giúp admin xem, xóa khách hàng.</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extLst>
                  <a:ext uri="{0D108BD9-81ED-4DB2-BD59-A6C34878D82A}">
                    <a16:rowId xmlns:a16="http://schemas.microsoft.com/office/drawing/2014/main" val="10012"/>
                  </a:ext>
                </a:extLst>
              </a:tr>
              <a:tr h="347917">
                <a:tc>
                  <a:txBody>
                    <a:bodyPr/>
                    <a:lstStyle/>
                    <a:p>
                      <a:pPr algn="ctr">
                        <a:lnSpc>
                          <a:spcPct val="150000"/>
                        </a:lnSpc>
                        <a:spcAft>
                          <a:spcPts val="0"/>
                        </a:spcAft>
                      </a:pPr>
                      <a:r>
                        <a:rPr lang="en-US" sz="1200">
                          <a:effectLst/>
                          <a:latin typeface="Times New Roman" panose="02020603050405020304" pitchFamily="18" charset="0"/>
                          <a:cs typeface="Times New Roman" panose="02020603050405020304" pitchFamily="18" charset="0"/>
                        </a:rPr>
                        <a:t>13</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tc>
                  <a:txBody>
                    <a:bodyPr/>
                    <a:lstStyle/>
                    <a:p>
                      <a:pPr algn="l">
                        <a:lnSpc>
                          <a:spcPct val="150000"/>
                        </a:lnSpc>
                        <a:spcAft>
                          <a:spcPts val="0"/>
                        </a:spcAft>
                      </a:pPr>
                      <a:r>
                        <a:rPr lang="en-US" sz="1200">
                          <a:effectLst/>
                          <a:latin typeface="Times New Roman" panose="02020603050405020304" pitchFamily="18" charset="0"/>
                          <a:cs typeface="Times New Roman" panose="02020603050405020304" pitchFamily="18" charset="0"/>
                        </a:rPr>
                        <a:t>Trang admin quản lý đơn hàng</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tc>
                  <a:txBody>
                    <a:bodyPr/>
                    <a:lstStyle/>
                    <a:p>
                      <a:pPr algn="just">
                        <a:lnSpc>
                          <a:spcPct val="150000"/>
                        </a:lnSpc>
                        <a:spcAft>
                          <a:spcPts val="0"/>
                        </a:spcAft>
                      </a:pPr>
                      <a:r>
                        <a:rPr lang="en-US" sz="1200">
                          <a:effectLst/>
                          <a:latin typeface="Times New Roman" panose="02020603050405020304" pitchFamily="18" charset="0"/>
                          <a:cs typeface="Times New Roman" panose="02020603050405020304" pitchFamily="18" charset="0"/>
                        </a:rPr>
                        <a:t>Trang giúp admin xem, xóa đơn hàng.</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extLst>
                  <a:ext uri="{0D108BD9-81ED-4DB2-BD59-A6C34878D82A}">
                    <a16:rowId xmlns:a16="http://schemas.microsoft.com/office/drawing/2014/main" val="10013"/>
                  </a:ext>
                </a:extLst>
              </a:tr>
              <a:tr h="347917">
                <a:tc>
                  <a:txBody>
                    <a:bodyPr/>
                    <a:lstStyle/>
                    <a:p>
                      <a:pPr algn="ctr">
                        <a:lnSpc>
                          <a:spcPct val="150000"/>
                        </a:lnSpc>
                        <a:spcAft>
                          <a:spcPts val="0"/>
                        </a:spcAft>
                      </a:pPr>
                      <a:r>
                        <a:rPr lang="en-US" sz="1200">
                          <a:effectLst/>
                          <a:latin typeface="Times New Roman" panose="02020603050405020304" pitchFamily="18" charset="0"/>
                          <a:cs typeface="Times New Roman" panose="02020603050405020304" pitchFamily="18" charset="0"/>
                        </a:rPr>
                        <a:t>14</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tc>
                  <a:txBody>
                    <a:bodyPr/>
                    <a:lstStyle/>
                    <a:p>
                      <a:pPr algn="l">
                        <a:lnSpc>
                          <a:spcPct val="150000"/>
                        </a:lnSpc>
                        <a:spcAft>
                          <a:spcPts val="0"/>
                        </a:spcAft>
                      </a:pPr>
                      <a:r>
                        <a:rPr lang="en-US" sz="1200">
                          <a:effectLst/>
                          <a:latin typeface="Times New Roman" panose="02020603050405020304" pitchFamily="18" charset="0"/>
                          <a:cs typeface="Times New Roman" panose="02020603050405020304" pitchFamily="18" charset="0"/>
                        </a:rPr>
                        <a:t>Trang chi tiết admin</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tc>
                  <a:txBody>
                    <a:bodyPr/>
                    <a:lstStyle/>
                    <a:p>
                      <a:pPr algn="just">
                        <a:lnSpc>
                          <a:spcPct val="150000"/>
                        </a:lnSpc>
                        <a:spcAft>
                          <a:spcPts val="0"/>
                        </a:spcAft>
                      </a:pPr>
                      <a:r>
                        <a:rPr lang="en-US" sz="1200">
                          <a:effectLst/>
                          <a:latin typeface="Times New Roman" panose="02020603050405020304" pitchFamily="18" charset="0"/>
                          <a:cs typeface="Times New Roman" panose="02020603050405020304" pitchFamily="18" charset="0"/>
                        </a:rPr>
                        <a:t>Trang giúp admin xem chi tiết sản phẩm</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68" marR="36468" marT="0" marB="0" anchor="ctr"/>
                </a:tc>
                <a:extLst>
                  <a:ext uri="{0D108BD9-81ED-4DB2-BD59-A6C34878D82A}">
                    <a16:rowId xmlns:a16="http://schemas.microsoft.com/office/drawing/2014/main" val="10014"/>
                  </a:ext>
                </a:extLst>
              </a:tr>
            </a:tbl>
          </a:graphicData>
        </a:graphic>
      </p:graphicFrame>
      <p:sp>
        <p:nvSpPr>
          <p:cNvPr id="12" name="Rectangle 11"/>
          <p:cNvSpPr/>
          <p:nvPr/>
        </p:nvSpPr>
        <p:spPr>
          <a:xfrm>
            <a:off x="2572080" y="6619473"/>
            <a:ext cx="6096000" cy="477054"/>
          </a:xfrm>
          <a:prstGeom prst="rect">
            <a:avLst/>
          </a:prstGeom>
        </p:spPr>
        <p:txBody>
          <a:bodyPr>
            <a:spAutoFit/>
          </a:bodyPr>
          <a:lstStyle/>
          <a:p>
            <a:pPr algn="ctr">
              <a:lnSpc>
                <a:spcPts val="1500"/>
              </a:lnSpc>
              <a:spcAft>
                <a:spcPts val="0"/>
              </a:spcAft>
            </a:pPr>
            <a:r>
              <a:rPr lang="en-US" sz="1400" dirty="0">
                <a:solidFill>
                  <a:srgbClr val="000000"/>
                </a:solidFill>
                <a:latin typeface="Times New Roman" panose="02020603050405020304" pitchFamily="18" charset="0"/>
                <a:ea typeface="Times New Roman" panose="02020603050405020304" pitchFamily="18" charset="0"/>
              </a:rPr>
              <a:t>Hình 30: Danh sách giao diện</a:t>
            </a:r>
          </a:p>
          <a:p>
            <a:pPr algn="just">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 </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192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37062" y="1420378"/>
            <a:ext cx="6096000" cy="923330"/>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6.2. Chi tiết các giao diện</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6.2.1. Trang đăng nhập</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0" name="Picture 9"/>
          <p:cNvPicPr/>
          <p:nvPr/>
        </p:nvPicPr>
        <p:blipFill>
          <a:blip r:embed="rId4"/>
          <a:stretch>
            <a:fillRect/>
          </a:stretch>
        </p:blipFill>
        <p:spPr>
          <a:xfrm>
            <a:off x="1829100" y="2343709"/>
            <a:ext cx="7901753" cy="3824542"/>
          </a:xfrm>
          <a:prstGeom prst="rect">
            <a:avLst/>
          </a:prstGeom>
        </p:spPr>
      </p:pic>
      <p:sp>
        <p:nvSpPr>
          <p:cNvPr id="11" name="Rectangle 10"/>
          <p:cNvSpPr/>
          <p:nvPr/>
        </p:nvSpPr>
        <p:spPr>
          <a:xfrm>
            <a:off x="4324144" y="6452935"/>
            <a:ext cx="2608919" cy="284693"/>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31: Trang đăng nhập</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spTree>
    <p:extLst>
      <p:ext uri="{BB962C8B-B14F-4D97-AF65-F5344CB8AC3E}">
        <p14:creationId xmlns:p14="http://schemas.microsoft.com/office/powerpoint/2010/main" val="58299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900472" y="1445000"/>
            <a:ext cx="2202398" cy="507831"/>
          </a:xfrm>
          <a:prstGeom prst="rect">
            <a:avLst/>
          </a:prstGeom>
        </p:spPr>
        <p:txBody>
          <a:bodyPr wrap="none">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6.2.1. Trang đăng ký</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Rectangle 10"/>
          <p:cNvSpPr/>
          <p:nvPr/>
        </p:nvSpPr>
        <p:spPr>
          <a:xfrm>
            <a:off x="4673553" y="6504295"/>
            <a:ext cx="2390912" cy="284693"/>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32: Trang đăng ký</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3595" y="1952831"/>
            <a:ext cx="8668080" cy="4465222"/>
          </a:xfrm>
          <a:prstGeom prst="rect">
            <a:avLst/>
          </a:prstGeom>
        </p:spPr>
      </p:pic>
    </p:spTree>
    <p:extLst>
      <p:ext uri="{BB962C8B-B14F-4D97-AF65-F5344CB8AC3E}">
        <p14:creationId xmlns:p14="http://schemas.microsoft.com/office/powerpoint/2010/main" val="184502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1152608" y="1556569"/>
            <a:ext cx="1977977" cy="284693"/>
          </a:xfrm>
          <a:prstGeom prst="rect">
            <a:avLst/>
          </a:prstGeom>
        </p:spPr>
        <p:txBody>
          <a:bodyPr wrap="none">
            <a:spAutoFit/>
          </a:bodyPr>
          <a:lstStyle/>
          <a:p>
            <a:pPr algn="just">
              <a:lnSpc>
                <a:spcPts val="15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6.2.2. Trang Index</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0" name="Picture 9"/>
          <p:cNvPicPr/>
          <p:nvPr/>
        </p:nvPicPr>
        <p:blipFill>
          <a:blip r:embed="rId4"/>
          <a:stretch>
            <a:fillRect/>
          </a:stretch>
        </p:blipFill>
        <p:spPr>
          <a:xfrm>
            <a:off x="2484342" y="2047701"/>
            <a:ext cx="7560410" cy="4296766"/>
          </a:xfrm>
          <a:prstGeom prst="rect">
            <a:avLst/>
          </a:prstGeom>
        </p:spPr>
      </p:pic>
      <p:sp>
        <p:nvSpPr>
          <p:cNvPr id="11" name="Rectangle 10"/>
          <p:cNvSpPr/>
          <p:nvPr/>
        </p:nvSpPr>
        <p:spPr>
          <a:xfrm>
            <a:off x="4999106" y="6550906"/>
            <a:ext cx="2166491" cy="284693"/>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33: Trang index</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spTree>
    <p:extLst>
      <p:ext uri="{BB962C8B-B14F-4D97-AF65-F5344CB8AC3E}">
        <p14:creationId xmlns:p14="http://schemas.microsoft.com/office/powerpoint/2010/main" val="134228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944533" y="1394339"/>
            <a:ext cx="2086982" cy="507831"/>
          </a:xfrm>
          <a:prstGeom prst="rect">
            <a:avLst/>
          </a:prstGeom>
        </p:spPr>
        <p:txBody>
          <a:bodyPr wrap="none">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6.2.3. Trang chi tiết</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Rectangle 10"/>
          <p:cNvSpPr/>
          <p:nvPr/>
        </p:nvSpPr>
        <p:spPr>
          <a:xfrm>
            <a:off x="5047375" y="6562231"/>
            <a:ext cx="2288319" cy="290721"/>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34: Trang chi tiết</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1100" y="1918527"/>
            <a:ext cx="9100868" cy="4551283"/>
          </a:xfrm>
          <a:prstGeom prst="rect">
            <a:avLst/>
          </a:prstGeom>
        </p:spPr>
      </p:pic>
    </p:spTree>
    <p:extLst>
      <p:ext uri="{BB962C8B-B14F-4D97-AF65-F5344CB8AC3E}">
        <p14:creationId xmlns:p14="http://schemas.microsoft.com/office/powerpoint/2010/main" val="2265430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Shape 231"/>
          <p:cNvGrpSpPr/>
          <p:nvPr/>
        </p:nvGrpSpPr>
        <p:grpSpPr>
          <a:xfrm>
            <a:off x="-744914" y="379034"/>
            <a:ext cx="5029531" cy="1645500"/>
            <a:chOff x="2075625" y="1090612"/>
            <a:chExt cx="4104047" cy="2144143"/>
          </a:xfrm>
        </p:grpSpPr>
        <p:sp>
          <p:nvSpPr>
            <p:cNvPr id="25" name="Shape 232"/>
            <p:cNvSpPr/>
            <p:nvPr/>
          </p:nvSpPr>
          <p:spPr>
            <a:xfrm>
              <a:off x="2676179" y="1623893"/>
              <a:ext cx="3503493"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lvl="0" algn="ctr"/>
              <a:r>
                <a:rPr lang="en-US" sz="3600" b="1">
                  <a:solidFill>
                    <a:schemeClr val="bg1"/>
                  </a:solidFill>
                  <a:latin typeface="Times New Roman" panose="02020603050405020304" pitchFamily="18" charset="0"/>
                  <a:ea typeface="Century Gothic"/>
                  <a:cs typeface="Times New Roman" panose="02020603050405020304" pitchFamily="18" charset="0"/>
                  <a:sym typeface="Century Gothic"/>
                </a:rPr>
                <a:t>          </a:t>
              </a:r>
              <a:r>
                <a:rPr lang="en-US" sz="2400" b="1">
                  <a:solidFill>
                    <a:prstClr val="white"/>
                  </a:solidFill>
                  <a:latin typeface="Times New Roman" panose="02020603050405020304" pitchFamily="18" charset="0"/>
                  <a:ea typeface="Century Gothic"/>
                  <a:cs typeface="Times New Roman" panose="02020603050405020304" pitchFamily="18" charset="0"/>
                  <a:sym typeface="Century Gothic"/>
                </a:rPr>
                <a:t>Tổng quan hệ thống</a:t>
              </a:r>
            </a:p>
          </p:txBody>
        </p:sp>
        <p:sp>
          <p:nvSpPr>
            <p:cNvPr id="26"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27"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sp>
        <p:nvSpPr>
          <p:cNvPr id="28" name="Rectangle 27"/>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02</a:t>
            </a:r>
          </a:p>
        </p:txBody>
      </p:sp>
      <p:pic>
        <p:nvPicPr>
          <p:cNvPr id="11" name="Picture 10"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12" name="Picture 11"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6" name="Rectangle 5"/>
          <p:cNvSpPr/>
          <p:nvPr/>
        </p:nvSpPr>
        <p:spPr>
          <a:xfrm>
            <a:off x="720742" y="1493689"/>
            <a:ext cx="11060468" cy="5170646"/>
          </a:xfrm>
          <a:prstGeom prst="rect">
            <a:avLst/>
          </a:prstGeom>
        </p:spPr>
        <p:txBody>
          <a:bodyPr wrap="square">
            <a:spAutoFit/>
          </a:bodyPr>
          <a:lstStyle/>
          <a:p>
            <a:pPr algn="just">
              <a:lnSpc>
                <a:spcPct val="150000"/>
              </a:lnSpc>
              <a:spcAft>
                <a:spcPts val="0"/>
              </a:spcAft>
            </a:pPr>
            <a:r>
              <a:rPr lang="en-US" sz="22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2.2.1. Đối với khách hàng</a:t>
            </a:r>
          </a:p>
          <a:p>
            <a:pPr marL="342900" lvl="0" indent="-342900" algn="just">
              <a:lnSpc>
                <a:spcPct val="150000"/>
              </a:lnSpc>
              <a:spcAft>
                <a:spcPts val="0"/>
              </a:spcAft>
              <a:buFont typeface="Symbol" panose="05050102010706020507" pitchFamily="18" charset="2"/>
              <a:buBlip>
                <a:blip r:embed="rId4"/>
              </a:buBlip>
            </a:pPr>
            <a:r>
              <a:rPr lang="en-US" sz="2000">
                <a:solidFill>
                  <a:srgbClr val="000000"/>
                </a:solidFill>
                <a:latin typeface="Times New Roman" panose="02020603050405020304" pitchFamily="18" charset="0"/>
                <a:ea typeface="Times New Roman" panose="02020603050405020304" pitchFamily="18" charset="0"/>
              </a:rPr>
              <a:t>Xây dựng website nhằm đáp ứng nhu cầu của mọi khách hàng kể cả những khách hàng khó tính nhất.</a:t>
            </a:r>
          </a:p>
          <a:p>
            <a:pPr marL="342900" lvl="0" indent="-342900" algn="just">
              <a:lnSpc>
                <a:spcPct val="150000"/>
              </a:lnSpc>
              <a:spcAft>
                <a:spcPts val="0"/>
              </a:spcAft>
              <a:buFont typeface="Symbol" panose="05050102010706020507" pitchFamily="18" charset="2"/>
              <a:buBlip>
                <a:blip r:embed="rId4"/>
              </a:buBlip>
            </a:pPr>
            <a:r>
              <a:rPr lang="en-US" sz="2000">
                <a:solidFill>
                  <a:srgbClr val="000000"/>
                </a:solidFill>
                <a:latin typeface="Times New Roman" panose="02020603050405020304" pitchFamily="18" charset="0"/>
                <a:ea typeface="Times New Roman" panose="02020603050405020304" pitchFamily="18" charset="0"/>
              </a:rPr>
              <a:t>Với việc áp dụng các tính năng của CNTT trên website chúng tôi sẽ đưa ra danh sách những sản phẩm được bán chạy nhất, những sản phẩm mới nhất nhằm quảng bá và định hướng cho khách hàng những sản phẩm chất lượng, phù hợp với nhu cầu của mình.</a:t>
            </a:r>
          </a:p>
          <a:p>
            <a:pPr marL="342900" lvl="0" indent="-342900" algn="just">
              <a:lnSpc>
                <a:spcPct val="150000"/>
              </a:lnSpc>
              <a:spcAft>
                <a:spcPts val="0"/>
              </a:spcAft>
              <a:buFont typeface="Symbol" panose="05050102010706020507" pitchFamily="18" charset="2"/>
              <a:buBlip>
                <a:blip r:embed="rId4"/>
              </a:buBlip>
            </a:pPr>
            <a:r>
              <a:rPr lang="en-US" sz="2000">
                <a:solidFill>
                  <a:srgbClr val="000000"/>
                </a:solidFill>
                <a:latin typeface="Times New Roman" panose="02020603050405020304" pitchFamily="18" charset="0"/>
                <a:ea typeface="Times New Roman" panose="02020603050405020304" pitchFamily="18" charset="0"/>
              </a:rPr>
              <a:t>Cùng với chức năng đặt mua và hình thức thanh toán nhanh nhất, website sẽ tiết kiệm rất nhiều thời gian cho việc chọn và mua. Việc mua và bán sẽ thuận tiện hơn chỉ với một click chuột.</a:t>
            </a:r>
          </a:p>
          <a:p>
            <a:pPr marL="342900" lvl="0" indent="-342900" algn="just">
              <a:lnSpc>
                <a:spcPct val="150000"/>
              </a:lnSpc>
              <a:spcAft>
                <a:spcPts val="0"/>
              </a:spcAft>
              <a:buFont typeface="Symbol" panose="05050102010706020507" pitchFamily="18" charset="2"/>
              <a:buBlip>
                <a:blip r:embed="rId4"/>
              </a:buBlip>
            </a:pPr>
            <a:r>
              <a:rPr lang="en-US" sz="2000">
                <a:solidFill>
                  <a:srgbClr val="000000"/>
                </a:solidFill>
                <a:latin typeface="Times New Roman" panose="02020603050405020304" pitchFamily="18" charset="0"/>
                <a:ea typeface="Times New Roman" panose="02020603050405020304" pitchFamily="18" charset="0"/>
              </a:rPr>
              <a:t>Website cung cấp nguồn thông tin về sản phẩm rõ nguồn gốc, xuất sứ. Đảm bảo chất lượng tất cả các mặt hàng.</a:t>
            </a:r>
          </a:p>
          <a:p>
            <a:pPr marL="342900" lvl="0" indent="-342900" algn="just">
              <a:lnSpc>
                <a:spcPct val="150000"/>
              </a:lnSpc>
              <a:spcAft>
                <a:spcPts val="0"/>
              </a:spcAft>
              <a:buFont typeface="Symbol" panose="05050102010706020507" pitchFamily="18" charset="2"/>
              <a:buBlip>
                <a:blip r:embed="rId4"/>
              </a:buBlip>
            </a:pPr>
            <a:r>
              <a:rPr lang="en-US" sz="2000">
                <a:solidFill>
                  <a:srgbClr val="000000"/>
                </a:solidFill>
                <a:latin typeface="Times New Roman" panose="02020603050405020304" pitchFamily="18" charset="0"/>
                <a:ea typeface="Times New Roman" panose="02020603050405020304" pitchFamily="18" charset="0"/>
              </a:rPr>
              <a:t>Chức năng tìm kiếm sản phẩm cũng giúp khách hàng có lựa chọn thuận tiện, nhanh chóng để mua được sản phẩm mình cần nhanh nhất.</a:t>
            </a:r>
            <a:endParaRPr lang="en-US" sz="200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9266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99334" y="1445000"/>
            <a:ext cx="2484526" cy="507831"/>
          </a:xfrm>
          <a:prstGeom prst="rect">
            <a:avLst/>
          </a:prstGeom>
        </p:spPr>
        <p:txBody>
          <a:bodyPr wrap="none">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6.2.4. Trang thanh toán</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0" name="Picture 9"/>
          <p:cNvPicPr/>
          <p:nvPr/>
        </p:nvPicPr>
        <p:blipFill>
          <a:blip r:embed="rId4"/>
          <a:stretch>
            <a:fillRect/>
          </a:stretch>
        </p:blipFill>
        <p:spPr>
          <a:xfrm>
            <a:off x="2934718" y="1952831"/>
            <a:ext cx="7394588" cy="4357389"/>
          </a:xfrm>
          <a:prstGeom prst="rect">
            <a:avLst/>
          </a:prstGeom>
        </p:spPr>
      </p:pic>
      <p:sp>
        <p:nvSpPr>
          <p:cNvPr id="11" name="Rectangle 10"/>
          <p:cNvSpPr/>
          <p:nvPr/>
        </p:nvSpPr>
        <p:spPr>
          <a:xfrm>
            <a:off x="5085378" y="6533358"/>
            <a:ext cx="2621743" cy="290721"/>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35: Trang thanh toán</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spTree>
    <p:extLst>
      <p:ext uri="{BB962C8B-B14F-4D97-AF65-F5344CB8AC3E}">
        <p14:creationId xmlns:p14="http://schemas.microsoft.com/office/powerpoint/2010/main" val="277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36085" y="1445000"/>
            <a:ext cx="2003625" cy="507831"/>
          </a:xfrm>
          <a:prstGeom prst="rect">
            <a:avLst/>
          </a:prstGeom>
        </p:spPr>
        <p:txBody>
          <a:bodyPr wrap="none">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6.2.5. Trang Home</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0" name="Picture 9"/>
          <p:cNvPicPr/>
          <p:nvPr/>
        </p:nvPicPr>
        <p:blipFill>
          <a:blip r:embed="rId4"/>
          <a:stretch>
            <a:fillRect/>
          </a:stretch>
        </p:blipFill>
        <p:spPr>
          <a:xfrm>
            <a:off x="2648116" y="1952831"/>
            <a:ext cx="7655944" cy="4284196"/>
          </a:xfrm>
          <a:prstGeom prst="rect">
            <a:avLst/>
          </a:prstGeom>
        </p:spPr>
      </p:pic>
      <p:sp>
        <p:nvSpPr>
          <p:cNvPr id="11" name="Rectangle 10"/>
          <p:cNvSpPr/>
          <p:nvPr/>
        </p:nvSpPr>
        <p:spPr>
          <a:xfrm>
            <a:off x="3266364" y="6506331"/>
            <a:ext cx="6096000" cy="483081"/>
          </a:xfrm>
          <a:prstGeom prst="rect">
            <a:avLst/>
          </a:prstGeom>
        </p:spPr>
        <p:txBody>
          <a:bodyPr>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36: Trang Home</a:t>
            </a:r>
            <a:endParaRPr lang="en-US" sz="2000" dirty="0">
              <a:solidFill>
                <a:srgbClr val="000000"/>
              </a:solidFill>
              <a:latin typeface="Times New Roman" panose="02020603050405020304" pitchFamily="18" charset="0"/>
              <a:ea typeface="Times New Roman" panose="02020603050405020304" pitchFamily="18" charset="0"/>
            </a:endParaRPr>
          </a:p>
          <a:p>
            <a:pPr algn="just">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 </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spTree>
    <p:extLst>
      <p:ext uri="{BB962C8B-B14F-4D97-AF65-F5344CB8AC3E}">
        <p14:creationId xmlns:p14="http://schemas.microsoft.com/office/powerpoint/2010/main" val="12320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79476" y="1445000"/>
            <a:ext cx="3035959" cy="507831"/>
          </a:xfrm>
          <a:prstGeom prst="rect">
            <a:avLst/>
          </a:prstGeom>
        </p:spPr>
        <p:txBody>
          <a:bodyPr wrap="none">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6.2.6. Trang thông tin chi tiết</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Rectangle 10"/>
          <p:cNvSpPr/>
          <p:nvPr/>
        </p:nvSpPr>
        <p:spPr>
          <a:xfrm>
            <a:off x="4755072" y="6387673"/>
            <a:ext cx="3173176" cy="290721"/>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37: Trang thông tin chi tiết</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4662" y="1952831"/>
            <a:ext cx="8633995" cy="4335826"/>
          </a:xfrm>
          <a:prstGeom prst="rect">
            <a:avLst/>
          </a:prstGeom>
        </p:spPr>
      </p:pic>
    </p:spTree>
    <p:extLst>
      <p:ext uri="{BB962C8B-B14F-4D97-AF65-F5344CB8AC3E}">
        <p14:creationId xmlns:p14="http://schemas.microsoft.com/office/powerpoint/2010/main" val="125468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938409" y="1420378"/>
            <a:ext cx="3436710" cy="507831"/>
          </a:xfrm>
          <a:prstGeom prst="rect">
            <a:avLst/>
          </a:prstGeom>
        </p:spPr>
        <p:txBody>
          <a:bodyPr wrap="none">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6.2.7. Trang sửa thông tin chi tiết</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Rectangle 10"/>
          <p:cNvSpPr/>
          <p:nvPr/>
        </p:nvSpPr>
        <p:spPr>
          <a:xfrm>
            <a:off x="3361899" y="6476539"/>
            <a:ext cx="6096000" cy="477054"/>
          </a:xfrm>
          <a:prstGeom prst="rect">
            <a:avLst/>
          </a:prstGeom>
        </p:spPr>
        <p:txBody>
          <a:bodyPr>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38: Trang sửa thông tin chi tiết</a:t>
            </a:r>
            <a:endParaRPr lang="en-US" sz="2000" dirty="0">
              <a:solidFill>
                <a:srgbClr val="000000"/>
              </a:solidFill>
              <a:latin typeface="Times New Roman" panose="02020603050405020304" pitchFamily="18" charset="0"/>
              <a:ea typeface="Times New Roman" panose="02020603050405020304" pitchFamily="18" charset="0"/>
            </a:endParaRPr>
          </a:p>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 </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4409" y="1829639"/>
            <a:ext cx="8990980" cy="4553908"/>
          </a:xfrm>
          <a:prstGeom prst="rect">
            <a:avLst/>
          </a:prstGeom>
        </p:spPr>
      </p:pic>
    </p:spTree>
    <p:extLst>
      <p:ext uri="{BB962C8B-B14F-4D97-AF65-F5344CB8AC3E}">
        <p14:creationId xmlns:p14="http://schemas.microsoft.com/office/powerpoint/2010/main" val="168791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748990" y="1394339"/>
            <a:ext cx="3089500" cy="507831"/>
          </a:xfrm>
          <a:prstGeom prst="rect">
            <a:avLst/>
          </a:prstGeom>
        </p:spPr>
        <p:txBody>
          <a:bodyPr wrap="none">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6.2.8. Trang The Lovely Book</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Rectangle 10"/>
          <p:cNvSpPr/>
          <p:nvPr/>
        </p:nvSpPr>
        <p:spPr>
          <a:xfrm>
            <a:off x="4490112" y="6440574"/>
            <a:ext cx="3278012" cy="290721"/>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39: Trang The Lovely Book</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3767" y="1902170"/>
            <a:ext cx="8850702" cy="4494195"/>
          </a:xfrm>
          <a:prstGeom prst="rect">
            <a:avLst/>
          </a:prstGeom>
        </p:spPr>
      </p:pic>
    </p:spTree>
    <p:extLst>
      <p:ext uri="{BB962C8B-B14F-4D97-AF65-F5344CB8AC3E}">
        <p14:creationId xmlns:p14="http://schemas.microsoft.com/office/powerpoint/2010/main" val="1871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1012014" y="1394339"/>
            <a:ext cx="3125727" cy="507831"/>
          </a:xfrm>
          <a:prstGeom prst="rect">
            <a:avLst/>
          </a:prstGeom>
        </p:spPr>
        <p:txBody>
          <a:bodyPr wrap="none">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6.2.9. Trang hiển thị theo mục</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0" name="Picture 9"/>
          <p:cNvPicPr/>
          <p:nvPr/>
        </p:nvPicPr>
        <p:blipFill>
          <a:blip r:embed="rId4"/>
          <a:stretch>
            <a:fillRect/>
          </a:stretch>
        </p:blipFill>
        <p:spPr>
          <a:xfrm>
            <a:off x="2309139" y="1902170"/>
            <a:ext cx="8211236" cy="4348505"/>
          </a:xfrm>
          <a:prstGeom prst="rect">
            <a:avLst/>
          </a:prstGeom>
        </p:spPr>
      </p:pic>
      <p:sp>
        <p:nvSpPr>
          <p:cNvPr id="11" name="Rectangle 10"/>
          <p:cNvSpPr/>
          <p:nvPr/>
        </p:nvSpPr>
        <p:spPr>
          <a:xfrm>
            <a:off x="3498227" y="6519979"/>
            <a:ext cx="6096000" cy="483081"/>
          </a:xfrm>
          <a:prstGeom prst="rect">
            <a:avLst/>
          </a:prstGeom>
        </p:spPr>
        <p:txBody>
          <a:bodyPr>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40: Hiển thị theo mục</a:t>
            </a:r>
            <a:endParaRPr lang="en-US" sz="2000" dirty="0">
              <a:solidFill>
                <a:srgbClr val="000000"/>
              </a:solidFill>
              <a:latin typeface="Times New Roman" panose="02020603050405020304" pitchFamily="18" charset="0"/>
              <a:ea typeface="Times New Roman" panose="02020603050405020304" pitchFamily="18" charset="0"/>
            </a:endParaRPr>
          </a:p>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 </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spTree>
    <p:extLst>
      <p:ext uri="{BB962C8B-B14F-4D97-AF65-F5344CB8AC3E}">
        <p14:creationId xmlns:p14="http://schemas.microsoft.com/office/powerpoint/2010/main" val="363646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929392" y="1610119"/>
            <a:ext cx="3209084" cy="507831"/>
          </a:xfrm>
          <a:prstGeom prst="rect">
            <a:avLst/>
          </a:prstGeom>
        </p:spPr>
        <p:txBody>
          <a:bodyPr wrap="none">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6.2.10. Trang tổng quan admin</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0" name="Picture 9"/>
          <p:cNvPicPr/>
          <p:nvPr/>
        </p:nvPicPr>
        <p:blipFill>
          <a:blip r:embed="rId4"/>
          <a:stretch>
            <a:fillRect/>
          </a:stretch>
        </p:blipFill>
        <p:spPr>
          <a:xfrm>
            <a:off x="2533934" y="2117950"/>
            <a:ext cx="7724183" cy="4189171"/>
          </a:xfrm>
          <a:prstGeom prst="rect">
            <a:avLst/>
          </a:prstGeom>
        </p:spPr>
      </p:pic>
      <p:sp>
        <p:nvSpPr>
          <p:cNvPr id="11" name="Rectangle 10"/>
          <p:cNvSpPr/>
          <p:nvPr/>
        </p:nvSpPr>
        <p:spPr>
          <a:xfrm>
            <a:off x="2993409" y="6576425"/>
            <a:ext cx="6096000" cy="477054"/>
          </a:xfrm>
          <a:prstGeom prst="rect">
            <a:avLst/>
          </a:prstGeom>
        </p:spPr>
        <p:txBody>
          <a:bodyPr>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41: Trang tổng quan admin</a:t>
            </a:r>
            <a:endParaRPr lang="en-US" sz="2000" dirty="0">
              <a:solidFill>
                <a:srgbClr val="000000"/>
              </a:solidFill>
              <a:latin typeface="Times New Roman" panose="02020603050405020304" pitchFamily="18" charset="0"/>
              <a:ea typeface="Times New Roman" panose="02020603050405020304" pitchFamily="18" charset="0"/>
            </a:endParaRPr>
          </a:p>
          <a:p>
            <a:pPr algn="just">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 </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spTree>
    <p:extLst>
      <p:ext uri="{BB962C8B-B14F-4D97-AF65-F5344CB8AC3E}">
        <p14:creationId xmlns:p14="http://schemas.microsoft.com/office/powerpoint/2010/main" val="2475974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71741" y="1420378"/>
            <a:ext cx="3433569" cy="507831"/>
          </a:xfrm>
          <a:prstGeom prst="rect">
            <a:avLst/>
          </a:prstGeom>
        </p:spPr>
        <p:txBody>
          <a:bodyPr wrap="none">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6.2.11. Trang admin quản lý sách</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0" name="Picture 9"/>
          <p:cNvPicPr/>
          <p:nvPr/>
        </p:nvPicPr>
        <p:blipFill>
          <a:blip r:embed="rId4"/>
          <a:stretch>
            <a:fillRect/>
          </a:stretch>
        </p:blipFill>
        <p:spPr>
          <a:xfrm>
            <a:off x="2549333" y="1928209"/>
            <a:ext cx="7971042" cy="4404352"/>
          </a:xfrm>
          <a:prstGeom prst="rect">
            <a:avLst/>
          </a:prstGeom>
        </p:spPr>
      </p:pic>
      <p:sp>
        <p:nvSpPr>
          <p:cNvPr id="11" name="Rectangle 10"/>
          <p:cNvSpPr/>
          <p:nvPr/>
        </p:nvSpPr>
        <p:spPr>
          <a:xfrm>
            <a:off x="4813613" y="6573307"/>
            <a:ext cx="3442481" cy="284693"/>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42: Trang admin quản lý sách</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spTree>
    <p:extLst>
      <p:ext uri="{BB962C8B-B14F-4D97-AF65-F5344CB8AC3E}">
        <p14:creationId xmlns:p14="http://schemas.microsoft.com/office/powerpoint/2010/main" val="320765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77984" y="1394339"/>
            <a:ext cx="4158061" cy="507831"/>
          </a:xfrm>
          <a:prstGeom prst="rect">
            <a:avLst/>
          </a:prstGeom>
        </p:spPr>
        <p:txBody>
          <a:bodyPr wrap="none">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6.2.12. Trang admin quản lý khách hàng</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0" name="Picture 9"/>
          <p:cNvPicPr/>
          <p:nvPr/>
        </p:nvPicPr>
        <p:blipFill>
          <a:blip r:embed="rId4"/>
          <a:stretch>
            <a:fillRect/>
          </a:stretch>
        </p:blipFill>
        <p:spPr>
          <a:xfrm>
            <a:off x="2293740" y="2047702"/>
            <a:ext cx="8010320" cy="4243916"/>
          </a:xfrm>
          <a:prstGeom prst="rect">
            <a:avLst/>
          </a:prstGeom>
        </p:spPr>
      </p:pic>
      <p:sp>
        <p:nvSpPr>
          <p:cNvPr id="11" name="Rectangle 10"/>
          <p:cNvSpPr/>
          <p:nvPr/>
        </p:nvSpPr>
        <p:spPr>
          <a:xfrm>
            <a:off x="4091897" y="6514880"/>
            <a:ext cx="4090094" cy="284693"/>
          </a:xfrm>
          <a:prstGeom prst="rect">
            <a:avLst/>
          </a:prstGeom>
        </p:spPr>
        <p:txBody>
          <a:bodyPr wrap="none">
            <a:spAutoFit/>
          </a:bodyPr>
          <a:lstStyle/>
          <a:p>
            <a:pPr algn="just">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43: Trang admin quản lý khách hàng</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spTree>
    <p:extLst>
      <p:ext uri="{BB962C8B-B14F-4D97-AF65-F5344CB8AC3E}">
        <p14:creationId xmlns:p14="http://schemas.microsoft.com/office/powerpoint/2010/main" val="272123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959692" y="1445000"/>
            <a:ext cx="3940053" cy="507831"/>
          </a:xfrm>
          <a:prstGeom prst="rect">
            <a:avLst/>
          </a:prstGeom>
        </p:spPr>
        <p:txBody>
          <a:bodyPr wrap="none">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6.2.13. Trang admin quản lý đơn hàng</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0" name="Picture 9"/>
          <p:cNvPicPr/>
          <p:nvPr/>
        </p:nvPicPr>
        <p:blipFill>
          <a:blip r:embed="rId4"/>
          <a:stretch>
            <a:fillRect/>
          </a:stretch>
        </p:blipFill>
        <p:spPr>
          <a:xfrm>
            <a:off x="2929718" y="2047701"/>
            <a:ext cx="7590657" cy="4353099"/>
          </a:xfrm>
          <a:prstGeom prst="rect">
            <a:avLst/>
          </a:prstGeom>
        </p:spPr>
      </p:pic>
      <p:sp>
        <p:nvSpPr>
          <p:cNvPr id="11" name="Rectangle 10"/>
          <p:cNvSpPr/>
          <p:nvPr/>
        </p:nvSpPr>
        <p:spPr>
          <a:xfrm>
            <a:off x="4776758" y="6573307"/>
            <a:ext cx="3891322" cy="290721"/>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44: Trang admin quản lý đơn hàng</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spTree>
    <p:extLst>
      <p:ext uri="{BB962C8B-B14F-4D97-AF65-F5344CB8AC3E}">
        <p14:creationId xmlns:p14="http://schemas.microsoft.com/office/powerpoint/2010/main" val="133486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Shape 231"/>
          <p:cNvGrpSpPr/>
          <p:nvPr/>
        </p:nvGrpSpPr>
        <p:grpSpPr>
          <a:xfrm>
            <a:off x="-744914" y="379034"/>
            <a:ext cx="5029531" cy="1645500"/>
            <a:chOff x="2075625" y="1090612"/>
            <a:chExt cx="4104047" cy="2144143"/>
          </a:xfrm>
        </p:grpSpPr>
        <p:sp>
          <p:nvSpPr>
            <p:cNvPr id="10" name="Shape 232"/>
            <p:cNvSpPr/>
            <p:nvPr/>
          </p:nvSpPr>
          <p:spPr>
            <a:xfrm>
              <a:off x="2676179" y="1623893"/>
              <a:ext cx="3503493"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lvl="0" algn="ctr"/>
              <a:r>
                <a:rPr lang="en-US" sz="3600" b="1">
                  <a:solidFill>
                    <a:schemeClr val="bg1"/>
                  </a:solidFill>
                  <a:latin typeface="Times New Roman" panose="02020603050405020304" pitchFamily="18" charset="0"/>
                  <a:ea typeface="Century Gothic"/>
                  <a:cs typeface="Times New Roman" panose="02020603050405020304" pitchFamily="18" charset="0"/>
                  <a:sym typeface="Century Gothic"/>
                </a:rPr>
                <a:t>          </a:t>
              </a:r>
              <a:r>
                <a:rPr lang="en-US" sz="2400" b="1">
                  <a:solidFill>
                    <a:prstClr val="white"/>
                  </a:solidFill>
                  <a:latin typeface="Times New Roman" panose="02020603050405020304" pitchFamily="18" charset="0"/>
                  <a:ea typeface="Century Gothic"/>
                  <a:cs typeface="Times New Roman" panose="02020603050405020304" pitchFamily="18" charset="0"/>
                  <a:sym typeface="Century Gothic"/>
                </a:rPr>
                <a:t>Tổng quan hệ thống</a:t>
              </a:r>
            </a:p>
          </p:txBody>
        </p:sp>
        <p:sp>
          <p:nvSpPr>
            <p:cNvPr id="11"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12"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13" name="Picture 12"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14" name="Picture 13"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3" name="Rectangle 2"/>
          <p:cNvSpPr/>
          <p:nvPr/>
        </p:nvSpPr>
        <p:spPr>
          <a:xfrm>
            <a:off x="1257911" y="1947205"/>
            <a:ext cx="10260320" cy="4062651"/>
          </a:xfrm>
          <a:prstGeom prst="rect">
            <a:avLst/>
          </a:prstGeom>
        </p:spPr>
        <p:txBody>
          <a:bodyPr wrap="square">
            <a:spAutoFit/>
          </a:bodyPr>
          <a:lstStyle/>
          <a:p>
            <a:pPr algn="just">
              <a:lnSpc>
                <a:spcPct val="150000"/>
              </a:lnSpc>
              <a:spcAft>
                <a:spcPts val="0"/>
              </a:spcAft>
            </a:pPr>
            <a:r>
              <a:rPr lang="en-US" sz="22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2.2.2. Đối với người quản trị hệ thống</a:t>
            </a:r>
          </a:p>
          <a:p>
            <a:pPr marL="342900" lvl="0" indent="-342900" algn="just">
              <a:lnSpc>
                <a:spcPct val="150000"/>
              </a:lnSpc>
              <a:spcBef>
                <a:spcPts val="600"/>
              </a:spcBef>
              <a:spcAft>
                <a:spcPts val="600"/>
              </a:spcAft>
              <a:buFont typeface="Symbol" panose="05050102010706020507" pitchFamily="18" charset="2"/>
              <a:buBlip>
                <a:blip r:embed="rId4"/>
              </a:buBlip>
            </a:pPr>
            <a:r>
              <a:rPr lang="en-US" sz="2000">
                <a:latin typeface="Times New Roman" panose="02020603050405020304" pitchFamily="18" charset="0"/>
                <a:ea typeface="Times New Roman" panose="02020603050405020304" pitchFamily="18" charset="0"/>
              </a:rPr>
              <a:t>Có thể dễ dàng cập nhật những sản phẩm hot, bán chạy nhất theo xu hướng khách hàng.</a:t>
            </a:r>
          </a:p>
          <a:p>
            <a:pPr marL="342900" lvl="0" indent="-342900" algn="just">
              <a:lnSpc>
                <a:spcPct val="150000"/>
              </a:lnSpc>
              <a:spcBef>
                <a:spcPts val="600"/>
              </a:spcBef>
              <a:spcAft>
                <a:spcPts val="600"/>
              </a:spcAft>
              <a:buFont typeface="Symbol" panose="05050102010706020507" pitchFamily="18" charset="2"/>
              <a:buBlip>
                <a:blip r:embed="rId4"/>
              </a:buBlip>
            </a:pPr>
            <a:r>
              <a:rPr lang="en-US" sz="2000">
                <a:latin typeface="Times New Roman" panose="02020603050405020304" pitchFamily="18" charset="0"/>
                <a:ea typeface="Times New Roman" panose="02020603050405020304" pitchFamily="18" charset="0"/>
              </a:rPr>
              <a:t>Dễ dàng quản lý sản phẩm, danh mục sản phẩm</a:t>
            </a:r>
          </a:p>
          <a:p>
            <a:pPr marL="342900" lvl="0" indent="-342900" algn="just">
              <a:lnSpc>
                <a:spcPct val="150000"/>
              </a:lnSpc>
              <a:spcBef>
                <a:spcPts val="600"/>
              </a:spcBef>
              <a:spcAft>
                <a:spcPts val="600"/>
              </a:spcAft>
              <a:buFont typeface="Symbol" panose="05050102010706020507" pitchFamily="18" charset="2"/>
              <a:buBlip>
                <a:blip r:embed="rId4"/>
              </a:buBlip>
            </a:pPr>
            <a:r>
              <a:rPr lang="en-US" sz="2000">
                <a:latin typeface="Times New Roman" panose="02020603050405020304" pitchFamily="18" charset="0"/>
                <a:ea typeface="Times New Roman" panose="02020603050405020304" pitchFamily="18" charset="0"/>
              </a:rPr>
              <a:t>Cập nhật được trạng thái đơn hàng.</a:t>
            </a:r>
          </a:p>
          <a:p>
            <a:pPr marL="342900" lvl="0" indent="-342900" algn="just">
              <a:lnSpc>
                <a:spcPct val="150000"/>
              </a:lnSpc>
              <a:spcBef>
                <a:spcPts val="600"/>
              </a:spcBef>
              <a:spcAft>
                <a:spcPts val="600"/>
              </a:spcAft>
              <a:buFont typeface="Symbol" panose="05050102010706020507" pitchFamily="18" charset="2"/>
              <a:buBlip>
                <a:blip r:embed="rId4"/>
              </a:buBlip>
            </a:pPr>
            <a:r>
              <a:rPr lang="en-US" sz="2000">
                <a:latin typeface="Times New Roman" panose="02020603050405020304" pitchFamily="18" charset="0"/>
                <a:ea typeface="Times New Roman" panose="02020603050405020304" pitchFamily="18" charset="0"/>
              </a:rPr>
              <a:t>Phải có cơ chế đăng nhập để xác định người có quyền hạn mới có thể đăng nhập vào hệ thống quản trị của website.</a:t>
            </a:r>
          </a:p>
          <a:p>
            <a:pPr marL="342900" lvl="0" indent="-342900" algn="just">
              <a:lnSpc>
                <a:spcPct val="150000"/>
              </a:lnSpc>
              <a:spcBef>
                <a:spcPts val="600"/>
              </a:spcBef>
              <a:spcAft>
                <a:spcPts val="600"/>
              </a:spcAft>
              <a:buFont typeface="Symbol" panose="05050102010706020507" pitchFamily="18" charset="2"/>
              <a:buBlip>
                <a:blip r:embed="rId4"/>
              </a:buBlip>
            </a:pPr>
            <a:r>
              <a:rPr lang="en-US" sz="2000">
                <a:latin typeface="Times New Roman" panose="02020603050405020304" pitchFamily="18" charset="0"/>
                <a:ea typeface="Times New Roman" panose="02020603050405020304" pitchFamily="18" charset="0"/>
              </a:rPr>
              <a:t>Xem, xóa được danh sách tài khoản khách hàng.</a:t>
            </a:r>
            <a:endParaRPr lang="en-US" sz="2000">
              <a:effectLst/>
              <a:latin typeface="Times New Roman" panose="02020603050405020304" pitchFamily="18" charset="0"/>
              <a:ea typeface="Times New Roman" panose="02020603050405020304" pitchFamily="18" charset="0"/>
            </a:endParaRPr>
          </a:p>
        </p:txBody>
      </p:sp>
      <p:sp>
        <p:nvSpPr>
          <p:cNvPr id="17" name="Rectangle 16"/>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02</a:t>
            </a:r>
          </a:p>
        </p:txBody>
      </p:sp>
    </p:spTree>
    <p:extLst>
      <p:ext uri="{BB962C8B-B14F-4D97-AF65-F5344CB8AC3E}">
        <p14:creationId xmlns:p14="http://schemas.microsoft.com/office/powerpoint/2010/main" val="276829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49498" y="1445000"/>
            <a:ext cx="2888483" cy="507831"/>
          </a:xfrm>
          <a:prstGeom prst="rect">
            <a:avLst/>
          </a:prstGeom>
        </p:spPr>
        <p:txBody>
          <a:bodyPr wrap="none">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6.2.14. Trang chi tiết admin</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0" name="Picture 9"/>
          <p:cNvPicPr/>
          <p:nvPr/>
        </p:nvPicPr>
        <p:blipFill>
          <a:blip r:embed="rId4"/>
          <a:stretch>
            <a:fillRect/>
          </a:stretch>
        </p:blipFill>
        <p:spPr>
          <a:xfrm>
            <a:off x="2648116" y="1952831"/>
            <a:ext cx="8010786" cy="4492280"/>
          </a:xfrm>
          <a:prstGeom prst="rect">
            <a:avLst/>
          </a:prstGeom>
        </p:spPr>
      </p:pic>
      <p:sp>
        <p:nvSpPr>
          <p:cNvPr id="11" name="Rectangle 10"/>
          <p:cNvSpPr/>
          <p:nvPr/>
        </p:nvSpPr>
        <p:spPr>
          <a:xfrm>
            <a:off x="5191955" y="6573307"/>
            <a:ext cx="2923109" cy="284693"/>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45: Trang chi tiết admin</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spTree>
    <p:extLst>
      <p:ext uri="{BB962C8B-B14F-4D97-AF65-F5344CB8AC3E}">
        <p14:creationId xmlns:p14="http://schemas.microsoft.com/office/powerpoint/2010/main" val="114203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3654109" cy="1645500"/>
            <a:chOff x="2075625" y="1090612"/>
            <a:chExt cx="2981716" cy="2144143"/>
          </a:xfrm>
        </p:grpSpPr>
        <p:sp>
          <p:nvSpPr>
            <p:cNvPr id="4" name="Shape 232"/>
            <p:cNvSpPr/>
            <p:nvPr/>
          </p:nvSpPr>
          <p:spPr>
            <a:xfrm>
              <a:off x="2752259" y="1623893"/>
              <a:ext cx="2305082"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Kiểm thử</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9" name="Table 8"/>
          <p:cNvGraphicFramePr>
            <a:graphicFrameLocks noGrp="1"/>
          </p:cNvGraphicFramePr>
          <p:nvPr>
            <p:extLst>
              <p:ext uri="{D42A27DB-BD31-4B8C-83A1-F6EECF244321}">
                <p14:modId xmlns:p14="http://schemas.microsoft.com/office/powerpoint/2010/main" val="3791896891"/>
              </p:ext>
            </p:extLst>
          </p:nvPr>
        </p:nvGraphicFramePr>
        <p:xfrm>
          <a:off x="1173706" y="2538485"/>
          <a:ext cx="10112478" cy="3330054"/>
        </p:xfrm>
        <a:graphic>
          <a:graphicData uri="http://schemas.openxmlformats.org/drawingml/2006/table">
            <a:tbl>
              <a:tblPr firstRow="1" firstCol="1" bandRow="1">
                <a:tableStyleId>{5C22544A-7EE6-4342-B048-85BDC9FD1C3A}</a:tableStyleId>
              </a:tblPr>
              <a:tblGrid>
                <a:gridCol w="811020">
                  <a:extLst>
                    <a:ext uri="{9D8B030D-6E8A-4147-A177-3AD203B41FA5}">
                      <a16:colId xmlns:a16="http://schemas.microsoft.com/office/drawing/2014/main" val="20000"/>
                    </a:ext>
                  </a:extLst>
                </a:gridCol>
                <a:gridCol w="7511549">
                  <a:extLst>
                    <a:ext uri="{9D8B030D-6E8A-4147-A177-3AD203B41FA5}">
                      <a16:colId xmlns:a16="http://schemas.microsoft.com/office/drawing/2014/main" val="20001"/>
                    </a:ext>
                  </a:extLst>
                </a:gridCol>
                <a:gridCol w="1789909">
                  <a:extLst>
                    <a:ext uri="{9D8B030D-6E8A-4147-A177-3AD203B41FA5}">
                      <a16:colId xmlns:a16="http://schemas.microsoft.com/office/drawing/2014/main" val="20002"/>
                    </a:ext>
                  </a:extLst>
                </a:gridCol>
              </a:tblGrid>
              <a:tr h="475722">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TT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Các thành phần</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Tình trạng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75722">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1</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Các trường trên form không được trống theo yêu cầu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OK</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75722">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2</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Dữ liệu nhập phù hợp (Chuỗi, số, ngày,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OK</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475722">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3</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Tài khoản đăng nhập, email là duy nhất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OK</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75722">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4</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Các ràng buộc (thêm, sửa, xóa)</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OK</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75722">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5</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Kiểm tra dữ liệu nhập trên form đầy đủ</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OK</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475722">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6</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Xử lý dữ liệu trên giỏ hàng đầy đủ</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OK</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bl>
          </a:graphicData>
        </a:graphic>
      </p:graphicFrame>
      <p:sp>
        <p:nvSpPr>
          <p:cNvPr id="10" name="Rectangle 1"/>
          <p:cNvSpPr>
            <a:spLocks noChangeArrowheads="1"/>
          </p:cNvSpPr>
          <p:nvPr/>
        </p:nvSpPr>
        <p:spPr bwMode="auto">
          <a:xfrm>
            <a:off x="609767" y="1585052"/>
            <a:ext cx="3063659" cy="66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bmk="_Toc518500795">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7.1. Kiểm tra dữ liệu nhập</a:t>
            </a:r>
            <a:endParaRPr kumimoji="0" lang="en-US" altLang="en-US" sz="2000" b="1"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07</a:t>
            </a:r>
          </a:p>
        </p:txBody>
      </p:sp>
      <p:sp>
        <p:nvSpPr>
          <p:cNvPr id="12" name="Rectangle 11"/>
          <p:cNvSpPr/>
          <p:nvPr/>
        </p:nvSpPr>
        <p:spPr>
          <a:xfrm>
            <a:off x="4078484" y="6055773"/>
            <a:ext cx="3079689" cy="369332"/>
          </a:xfrm>
          <a:prstGeom prst="rect">
            <a:avLst/>
          </a:prstGeom>
        </p:spPr>
        <p:txBody>
          <a:bodyPr wrap="none">
            <a:spAutoFit/>
          </a:bodyPr>
          <a:lstStyle/>
          <a:p>
            <a:r>
              <a:rPr lang="en-US" dirty="0">
                <a:solidFill>
                  <a:srgbClr val="000000"/>
                </a:solidFill>
                <a:latin typeface="Times New Roman" panose="02020603050405020304" pitchFamily="18" charset="0"/>
                <a:ea typeface="Times New Roman" panose="02020603050405020304" pitchFamily="18" charset="0"/>
              </a:rPr>
              <a:t>Hình 46: Kiểm tra dữ liệu nhập</a:t>
            </a:r>
            <a:endParaRPr lang="en-US" dirty="0"/>
          </a:p>
        </p:txBody>
      </p:sp>
    </p:spTree>
    <p:extLst>
      <p:ext uri="{BB962C8B-B14F-4D97-AF65-F5344CB8AC3E}">
        <p14:creationId xmlns:p14="http://schemas.microsoft.com/office/powerpoint/2010/main" val="17157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Shape 231"/>
          <p:cNvGrpSpPr/>
          <p:nvPr/>
        </p:nvGrpSpPr>
        <p:grpSpPr>
          <a:xfrm>
            <a:off x="-731851" y="261468"/>
            <a:ext cx="3654109" cy="1645500"/>
            <a:chOff x="2075625" y="1090612"/>
            <a:chExt cx="2981716" cy="2144143"/>
          </a:xfrm>
        </p:grpSpPr>
        <p:sp>
          <p:nvSpPr>
            <p:cNvPr id="5" name="Shape 232"/>
            <p:cNvSpPr/>
            <p:nvPr/>
          </p:nvSpPr>
          <p:spPr>
            <a:xfrm>
              <a:off x="2752259" y="1623893"/>
              <a:ext cx="2305082"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Kiểm thử</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6"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7"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8" name="Picture 7"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9" name="Picture 8"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10" name="Rectangle 9"/>
          <p:cNvSpPr/>
          <p:nvPr/>
        </p:nvSpPr>
        <p:spPr>
          <a:xfrm>
            <a:off x="687513" y="1575723"/>
            <a:ext cx="2908168" cy="498663"/>
          </a:xfrm>
          <a:prstGeom prst="rect">
            <a:avLst/>
          </a:prstGeom>
        </p:spPr>
        <p:txBody>
          <a:bodyPr wrap="none">
            <a:spAutoFit/>
          </a:bodyPr>
          <a:lstStyle/>
          <a:p>
            <a:pPr algn="just">
              <a:lnSpc>
                <a:spcPct val="1500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7.2. Kiểm tra các liên kết</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58429602"/>
              </p:ext>
            </p:extLst>
          </p:nvPr>
        </p:nvGraphicFramePr>
        <p:xfrm>
          <a:off x="1047015" y="2299979"/>
          <a:ext cx="10116853" cy="3827864"/>
        </p:xfrm>
        <a:graphic>
          <a:graphicData uri="http://schemas.openxmlformats.org/drawingml/2006/table">
            <a:tbl>
              <a:tblPr firstRow="1" firstCol="1" bandRow="1">
                <a:tableStyleId>{5C22544A-7EE6-4342-B048-85BDC9FD1C3A}</a:tableStyleId>
              </a:tblPr>
              <a:tblGrid>
                <a:gridCol w="811372">
                  <a:extLst>
                    <a:ext uri="{9D8B030D-6E8A-4147-A177-3AD203B41FA5}">
                      <a16:colId xmlns:a16="http://schemas.microsoft.com/office/drawing/2014/main" val="20000"/>
                    </a:ext>
                  </a:extLst>
                </a:gridCol>
                <a:gridCol w="7514798">
                  <a:extLst>
                    <a:ext uri="{9D8B030D-6E8A-4147-A177-3AD203B41FA5}">
                      <a16:colId xmlns:a16="http://schemas.microsoft.com/office/drawing/2014/main" val="20001"/>
                    </a:ext>
                  </a:extLst>
                </a:gridCol>
                <a:gridCol w="1790683">
                  <a:extLst>
                    <a:ext uri="{9D8B030D-6E8A-4147-A177-3AD203B41FA5}">
                      <a16:colId xmlns:a16="http://schemas.microsoft.com/office/drawing/2014/main" val="20002"/>
                    </a:ext>
                  </a:extLst>
                </a:gridCol>
              </a:tblGrid>
              <a:tr h="478483">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TT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Các liên kết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Tình trạng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78483">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1</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Tất cả các trang đều hoạt động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OK</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78483">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2</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Tất cả các liên kết đều hoạt động đúng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OK</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478483">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3</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Các trang đều không có lỗi chính tả</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OK</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78483">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4</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Các mẫu sử dụng trên mỗi trang đều phù hợp</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OK</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78483">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5</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Các thành phần trong trang đều hoạt động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OK</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478483">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6</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Ứng dụng tương thích với nhiều trình duyệt phổ biến</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OK</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478483">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7</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Các trang đều có liên kết đến trang khác</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OK</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bl>
          </a:graphicData>
        </a:graphic>
      </p:graphicFrame>
      <p:sp>
        <p:nvSpPr>
          <p:cNvPr id="12" name="Rectangle 11"/>
          <p:cNvSpPr/>
          <p:nvPr/>
        </p:nvSpPr>
        <p:spPr>
          <a:xfrm>
            <a:off x="4278302" y="6439287"/>
            <a:ext cx="2980303" cy="290721"/>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47: Kiểm tra các liên kết</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3" name="Rectangle 12"/>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07</a:t>
            </a:r>
          </a:p>
        </p:txBody>
      </p:sp>
    </p:spTree>
    <p:extLst>
      <p:ext uri="{BB962C8B-B14F-4D97-AF65-F5344CB8AC3E}">
        <p14:creationId xmlns:p14="http://schemas.microsoft.com/office/powerpoint/2010/main" val="333790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ptechlogoww"/>
          <p:cNvPicPr/>
          <p:nvPr/>
        </p:nvPicPr>
        <p:blipFill>
          <a:blip r:embed="rId3">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6" name="Picture 5" descr="bkaptechlogo"/>
          <p:cNvPicPr/>
          <p:nvPr/>
        </p:nvPicPr>
        <p:blipFill>
          <a:blip r:embed="rId4">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Tree>
    <p:extLst>
      <p:ext uri="{BB962C8B-B14F-4D97-AF65-F5344CB8AC3E}">
        <p14:creationId xmlns:p14="http://schemas.microsoft.com/office/powerpoint/2010/main" val="1447124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Shape 231"/>
          <p:cNvGrpSpPr/>
          <p:nvPr/>
        </p:nvGrpSpPr>
        <p:grpSpPr>
          <a:xfrm>
            <a:off x="-744914" y="379034"/>
            <a:ext cx="5069779" cy="1645500"/>
            <a:chOff x="2075625" y="1090612"/>
            <a:chExt cx="4136889" cy="2144143"/>
          </a:xfrm>
        </p:grpSpPr>
        <p:sp>
          <p:nvSpPr>
            <p:cNvPr id="16" name="Shape 232"/>
            <p:cNvSpPr/>
            <p:nvPr/>
          </p:nvSpPr>
          <p:spPr>
            <a:xfrm>
              <a:off x="2676179" y="1611100"/>
              <a:ext cx="3536335" cy="898077"/>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lvl="0" algn="ctr"/>
              <a:r>
                <a:rPr lang="en-US" sz="3600" b="1">
                  <a:solidFill>
                    <a:schemeClr val="bg1"/>
                  </a:solidFill>
                  <a:latin typeface="Times New Roman" panose="02020603050405020304" pitchFamily="18" charset="0"/>
                  <a:ea typeface="Century Gothic"/>
                  <a:cs typeface="Times New Roman" panose="02020603050405020304" pitchFamily="18" charset="0"/>
                  <a:sym typeface="Century Gothic"/>
                </a:rPr>
                <a:t>          </a:t>
              </a:r>
              <a:r>
                <a:rPr lang="en-US" sz="2400" b="1">
                  <a:solidFill>
                    <a:prstClr val="white"/>
                  </a:solidFill>
                  <a:latin typeface="Times New Roman" panose="02020603050405020304" pitchFamily="18" charset="0"/>
                  <a:ea typeface="Century Gothic"/>
                  <a:cs typeface="Times New Roman" panose="02020603050405020304" pitchFamily="18" charset="0"/>
                  <a:sym typeface="Century Gothic"/>
                </a:rPr>
                <a:t>Tổng quan hệ thống</a:t>
              </a:r>
            </a:p>
          </p:txBody>
        </p:sp>
        <p:sp>
          <p:nvSpPr>
            <p:cNvPr id="17"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18"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sp>
        <p:nvSpPr>
          <p:cNvPr id="19" name="Rectangle 18"/>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02</a:t>
            </a:r>
          </a:p>
        </p:txBody>
      </p:sp>
      <p:pic>
        <p:nvPicPr>
          <p:cNvPr id="20" name="Picture 19"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21" name="Picture 20"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3" name="Table 2"/>
          <p:cNvGraphicFramePr>
            <a:graphicFrameLocks noGrp="1"/>
          </p:cNvGraphicFramePr>
          <p:nvPr>
            <p:extLst>
              <p:ext uri="{D42A27DB-BD31-4B8C-83A1-F6EECF244321}">
                <p14:modId xmlns:p14="http://schemas.microsoft.com/office/powerpoint/2010/main" val="335421907"/>
              </p:ext>
            </p:extLst>
          </p:nvPr>
        </p:nvGraphicFramePr>
        <p:xfrm>
          <a:off x="1450416" y="2326104"/>
          <a:ext cx="9442172" cy="3625517"/>
        </p:xfrm>
        <a:graphic>
          <a:graphicData uri="http://schemas.openxmlformats.org/drawingml/2006/table">
            <a:tbl>
              <a:tblPr firstRow="1" firstCol="1" bandRow="1">
                <a:tableStyleId>{5C22544A-7EE6-4342-B048-85BDC9FD1C3A}</a:tableStyleId>
              </a:tblPr>
              <a:tblGrid>
                <a:gridCol w="945795">
                  <a:extLst>
                    <a:ext uri="{9D8B030D-6E8A-4147-A177-3AD203B41FA5}">
                      <a16:colId xmlns:a16="http://schemas.microsoft.com/office/drawing/2014/main" val="20000"/>
                    </a:ext>
                  </a:extLst>
                </a:gridCol>
                <a:gridCol w="3358115">
                  <a:extLst>
                    <a:ext uri="{9D8B030D-6E8A-4147-A177-3AD203B41FA5}">
                      <a16:colId xmlns:a16="http://schemas.microsoft.com/office/drawing/2014/main" val="20001"/>
                    </a:ext>
                  </a:extLst>
                </a:gridCol>
                <a:gridCol w="5138262">
                  <a:extLst>
                    <a:ext uri="{9D8B030D-6E8A-4147-A177-3AD203B41FA5}">
                      <a16:colId xmlns:a16="http://schemas.microsoft.com/office/drawing/2014/main" val="20002"/>
                    </a:ext>
                  </a:extLst>
                </a:gridCol>
              </a:tblGrid>
              <a:tr h="834581">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STT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Đối tượng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Vai trò, quyền hạn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834581">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1</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ts val="1500"/>
                        </a:lnSpc>
                        <a:spcBef>
                          <a:spcPts val="300"/>
                        </a:spcBef>
                        <a:spcAft>
                          <a:spcPts val="300"/>
                        </a:spcAft>
                      </a:pPr>
                      <a:r>
                        <a:rPr lang="en-US" sz="2000">
                          <a:effectLst/>
                          <a:latin typeface="Times New Roman" panose="02020603050405020304" pitchFamily="18" charset="0"/>
                          <a:cs typeface="Times New Roman" panose="02020603050405020304" pitchFamily="18" charset="0"/>
                        </a:rPr>
                        <a:t>Khách vãn lai</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00000"/>
                        </a:lnSpc>
                        <a:spcBef>
                          <a:spcPts val="300"/>
                        </a:spcBef>
                        <a:spcAft>
                          <a:spcPts val="300"/>
                        </a:spcAft>
                      </a:pPr>
                      <a:r>
                        <a:rPr lang="en-US" sz="2000">
                          <a:effectLst/>
                          <a:latin typeface="Times New Roman" panose="02020603050405020304" pitchFamily="18" charset="0"/>
                          <a:cs typeface="Times New Roman" panose="02020603050405020304" pitchFamily="18" charset="0"/>
                        </a:rPr>
                        <a:t>Thực hiện xem hàng, thêm được hàng vào giỏ hàng, tìm kiếm sản phẩm.</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1121774">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2</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ts val="1500"/>
                        </a:lnSpc>
                        <a:spcBef>
                          <a:spcPts val="300"/>
                        </a:spcBef>
                        <a:spcAft>
                          <a:spcPts val="300"/>
                        </a:spcAft>
                      </a:pPr>
                      <a:r>
                        <a:rPr lang="en-US" sz="2000">
                          <a:effectLst/>
                          <a:latin typeface="Times New Roman" panose="02020603050405020304" pitchFamily="18" charset="0"/>
                          <a:cs typeface="Times New Roman" panose="02020603050405020304" pitchFamily="18" charset="0"/>
                        </a:rPr>
                        <a:t>Thành viên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00000"/>
                        </a:lnSpc>
                        <a:spcBef>
                          <a:spcPts val="300"/>
                        </a:spcBef>
                        <a:spcAft>
                          <a:spcPts val="300"/>
                        </a:spcAft>
                      </a:pPr>
                      <a:r>
                        <a:rPr lang="en-US" sz="2000">
                          <a:effectLst/>
                          <a:latin typeface="Times New Roman" panose="02020603050405020304" pitchFamily="18" charset="0"/>
                          <a:cs typeface="Times New Roman" panose="02020603050405020304" pitchFamily="18" charset="0"/>
                        </a:rPr>
                        <a:t>Thực hiện xem hàng, thêm được hàng vào giỏ hàng, tìm kiếm sản phẩm, thanh toán.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834581">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3</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ts val="1500"/>
                        </a:lnSpc>
                        <a:spcBef>
                          <a:spcPts val="300"/>
                        </a:spcBef>
                        <a:spcAft>
                          <a:spcPts val="300"/>
                        </a:spcAft>
                      </a:pPr>
                      <a:r>
                        <a:rPr lang="en-US" sz="2000">
                          <a:effectLst/>
                          <a:latin typeface="Times New Roman" panose="02020603050405020304" pitchFamily="18" charset="0"/>
                          <a:cs typeface="Times New Roman" panose="02020603050405020304" pitchFamily="18" charset="0"/>
                        </a:rPr>
                        <a:t>Admin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15000"/>
                        </a:lnSpc>
                        <a:spcBef>
                          <a:spcPts val="300"/>
                        </a:spcBef>
                        <a:spcAft>
                          <a:spcPts val="300"/>
                        </a:spcAft>
                      </a:pPr>
                      <a:r>
                        <a:rPr lang="en-US" sz="2000">
                          <a:effectLst/>
                          <a:latin typeface="Times New Roman" panose="02020603050405020304" pitchFamily="18" charset="0"/>
                          <a:cs typeface="Times New Roman" panose="02020603050405020304" pitchFamily="18" charset="0"/>
                        </a:rPr>
                        <a:t>Có mọi quyền hạn.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1"/>
          <p:cNvSpPr>
            <a:spLocks noChangeArrowheads="1"/>
          </p:cNvSpPr>
          <p:nvPr/>
        </p:nvSpPr>
        <p:spPr bwMode="auto">
          <a:xfrm>
            <a:off x="417708" y="1640194"/>
            <a:ext cx="2789546"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bmk="_Toc518500739">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2.3. Phạm vi hệ thống</a:t>
            </a:r>
            <a:endParaRPr kumimoji="0" lang="en-US" altLang="en-US" sz="2200" b="1" i="0" u="none" strike="noStrike" cap="none" normalizeH="0" baseline="0" bmk="">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Rectangle 6"/>
          <p:cNvSpPr/>
          <p:nvPr/>
        </p:nvSpPr>
        <p:spPr>
          <a:xfrm>
            <a:off x="4284617" y="6158191"/>
            <a:ext cx="3185487" cy="284693"/>
          </a:xfrm>
          <a:prstGeom prst="rect">
            <a:avLst/>
          </a:prstGeom>
        </p:spPr>
        <p:txBody>
          <a:bodyPr wrap="none">
            <a:spAutoFit/>
          </a:bodyPr>
          <a:lstStyle/>
          <a:p>
            <a:pPr algn="ctr">
              <a:lnSpc>
                <a:spcPts val="1500"/>
              </a:lnSpc>
              <a:spcAft>
                <a:spcPts val="0"/>
              </a:spcAft>
            </a:pPr>
            <a:r>
              <a:rPr lang="en-US">
                <a:solidFill>
                  <a:srgbClr val="000000"/>
                </a:solidFill>
                <a:latin typeface="Times New Roman" panose="02020603050405020304" pitchFamily="18" charset="0"/>
                <a:ea typeface="Times New Roman" panose="02020603050405020304" pitchFamily="18" charset="0"/>
              </a:rPr>
              <a:t>Hình 2: Người sử dụng hệ thống</a:t>
            </a:r>
            <a:endParaRPr lang="en-US" sz="200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1596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Shape 231"/>
          <p:cNvGrpSpPr/>
          <p:nvPr/>
        </p:nvGrpSpPr>
        <p:grpSpPr>
          <a:xfrm>
            <a:off x="-731851" y="261468"/>
            <a:ext cx="7694125" cy="1645500"/>
            <a:chOff x="2075625" y="1090612"/>
            <a:chExt cx="6278329" cy="2144143"/>
          </a:xfrm>
        </p:grpSpPr>
        <p:sp>
          <p:nvSpPr>
            <p:cNvPr id="25"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26"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27"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sp>
        <p:nvSpPr>
          <p:cNvPr id="28" name="Rectangle 27"/>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pic>
        <p:nvPicPr>
          <p:cNvPr id="10" name="Picture 9"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11" name="Picture 10"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3" name="Rectangle 2"/>
          <p:cNvSpPr/>
          <p:nvPr/>
        </p:nvSpPr>
        <p:spPr>
          <a:xfrm>
            <a:off x="1219200" y="1933902"/>
            <a:ext cx="10081146" cy="2954655"/>
          </a:xfrm>
          <a:prstGeom prst="rect">
            <a:avLst/>
          </a:prstGeom>
        </p:spPr>
        <p:txBody>
          <a:bodyPr wrap="square">
            <a:spAutoFit/>
          </a:bodyPr>
          <a:lstStyle/>
          <a:p>
            <a:pPr algn="just">
              <a:lnSpc>
                <a:spcPct val="150000"/>
              </a:lnSpc>
              <a:spcAft>
                <a:spcPts val="0"/>
              </a:spcAft>
            </a:pPr>
            <a:r>
              <a:rPr lang="en-US" sz="22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3.1. Đối tượng của Website</a:t>
            </a:r>
          </a:p>
          <a:p>
            <a:pPr algn="just">
              <a:lnSpc>
                <a:spcPct val="150000"/>
              </a:lnSpc>
              <a:spcAft>
                <a:spcPts val="0"/>
              </a:spcAft>
            </a:pPr>
            <a:endParaRPr lang="en-US" sz="22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sz="2000">
                <a:solidFill>
                  <a:srgbClr val="000000"/>
                </a:solidFill>
                <a:latin typeface="Times New Roman" panose="02020603050405020304" pitchFamily="18" charset="0"/>
                <a:ea typeface="Times New Roman" panose="02020603050405020304" pitchFamily="18" charset="0"/>
              </a:rPr>
              <a:t>	Webiste được xây dựng với 4 đối tượng chính:</a:t>
            </a:r>
          </a:p>
          <a:p>
            <a:pPr marL="342900" lvl="0" indent="-342900" algn="just">
              <a:lnSpc>
                <a:spcPct val="150000"/>
              </a:lnSpc>
              <a:spcAft>
                <a:spcPts val="0"/>
              </a:spcAft>
              <a:buFont typeface="Symbol" panose="05050102010706020507" pitchFamily="18" charset="2"/>
              <a:buBlip>
                <a:blip r:embed="rId4"/>
              </a:buBlip>
            </a:pPr>
            <a:r>
              <a:rPr lang="en-US" sz="2000">
                <a:solidFill>
                  <a:srgbClr val="000000"/>
                </a:solidFill>
                <a:latin typeface="Times New Roman" panose="02020603050405020304" pitchFamily="18" charset="0"/>
                <a:ea typeface="Times New Roman" panose="02020603050405020304" pitchFamily="18" charset="0"/>
              </a:rPr>
              <a:t>Khách vãng lai.</a:t>
            </a:r>
          </a:p>
          <a:p>
            <a:pPr marL="342900" lvl="0" indent="-342900" algn="just">
              <a:lnSpc>
                <a:spcPct val="150000"/>
              </a:lnSpc>
              <a:spcAft>
                <a:spcPts val="0"/>
              </a:spcAft>
              <a:buFont typeface="Symbol" panose="05050102010706020507" pitchFamily="18" charset="2"/>
              <a:buBlip>
                <a:blip r:embed="rId4"/>
              </a:buBlip>
            </a:pPr>
            <a:r>
              <a:rPr lang="en-US" sz="2000">
                <a:solidFill>
                  <a:srgbClr val="000000"/>
                </a:solidFill>
                <a:latin typeface="Times New Roman" panose="02020603050405020304" pitchFamily="18" charset="0"/>
                <a:ea typeface="Times New Roman" panose="02020603050405020304" pitchFamily="18" charset="0"/>
              </a:rPr>
              <a:t>Khách là thành viên của hệ thống.</a:t>
            </a:r>
          </a:p>
          <a:p>
            <a:pPr marL="342900" lvl="0" indent="-342900" algn="just">
              <a:lnSpc>
                <a:spcPct val="150000"/>
              </a:lnSpc>
              <a:spcAft>
                <a:spcPts val="0"/>
              </a:spcAft>
              <a:buFont typeface="Symbol" panose="05050102010706020507" pitchFamily="18" charset="2"/>
              <a:buBlip>
                <a:blip r:embed="rId4"/>
              </a:buBlip>
            </a:pPr>
            <a:r>
              <a:rPr lang="en-US" sz="2000">
                <a:solidFill>
                  <a:srgbClr val="000000"/>
                </a:solidFill>
                <a:latin typeface="Times New Roman" panose="02020603050405020304" pitchFamily="18" charset="0"/>
                <a:ea typeface="Times New Roman" panose="02020603050405020304" pitchFamily="18" charset="0"/>
              </a:rPr>
              <a:t>Admin (quản lý toàn bộ hệ thống).</a:t>
            </a:r>
          </a:p>
        </p:txBody>
      </p:sp>
    </p:spTree>
    <p:extLst>
      <p:ext uri="{BB962C8B-B14F-4D97-AF65-F5344CB8AC3E}">
        <p14:creationId xmlns:p14="http://schemas.microsoft.com/office/powerpoint/2010/main" val="35214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538</TotalTime>
  <Words>4939</Words>
  <Application>Microsoft Office PowerPoint</Application>
  <PresentationFormat>Widescreen</PresentationFormat>
  <Paragraphs>1022</Paragraphs>
  <Slides>73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73</vt:i4>
      </vt:variant>
    </vt:vector>
  </HeadingPairs>
  <TitlesOfParts>
    <vt:vector size="81" baseType="lpstr">
      <vt:lpstr>Arial</vt:lpstr>
      <vt:lpstr>Calibri</vt:lpstr>
      <vt:lpstr>Century Gothic</vt:lpstr>
      <vt:lpstr>Symbol</vt:lpstr>
      <vt:lpstr>Times New Roman</vt:lpstr>
      <vt:lpstr>Wingdings</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188</cp:revision>
  <dcterms:created xsi:type="dcterms:W3CDTF">2018-06-14T16:18:05Z</dcterms:created>
  <dcterms:modified xsi:type="dcterms:W3CDTF">2022-06-25T03:59:01Z</dcterms:modified>
</cp:coreProperties>
</file>